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67" r:id="rId2"/>
    <p:sldId id="257" r:id="rId3"/>
    <p:sldId id="268" r:id="rId4"/>
    <p:sldId id="269" r:id="rId5"/>
    <p:sldId id="270" r:id="rId6"/>
    <p:sldId id="271" r:id="rId7"/>
    <p:sldId id="281" r:id="rId8"/>
    <p:sldId id="277" r:id="rId9"/>
    <p:sldId id="279" r:id="rId10"/>
    <p:sldId id="283" r:id="rId11"/>
    <p:sldId id="284" r:id="rId12"/>
    <p:sldId id="285" r:id="rId13"/>
    <p:sldId id="282" r:id="rId14"/>
    <p:sldId id="286" r:id="rId15"/>
    <p:sldId id="287" r:id="rId16"/>
    <p:sldId id="258" r:id="rId17"/>
    <p:sldId id="266" r:id="rId18"/>
    <p:sldId id="259" r:id="rId19"/>
    <p:sldId id="265" r:id="rId20"/>
    <p:sldId id="260" r:id="rId21"/>
    <p:sldId id="261" r:id="rId22"/>
    <p:sldId id="276" r:id="rId23"/>
    <p:sldId id="262" r:id="rId24"/>
    <p:sldId id="288" r:id="rId25"/>
    <p:sldId id="280" r:id="rId26"/>
  </p:sldIdLst>
  <p:sldSz cx="12192000" cy="6858000"/>
  <p:notesSz cx="6797675" cy="9926638"/>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6E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ðal stíll 2 - Áhersla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58974" autoAdjust="0"/>
  </p:normalViewPr>
  <p:slideViewPr>
    <p:cSldViewPr snapToGrid="0">
      <p:cViewPr varScale="1">
        <p:scale>
          <a:sx n="47" d="100"/>
          <a:sy n="47" d="100"/>
        </p:scale>
        <p:origin x="1272" y="52"/>
      </p:cViewPr>
      <p:guideLst>
        <p:guide orient="horz" pos="2160"/>
        <p:guide pos="3840"/>
      </p:guideLst>
    </p:cSldViewPr>
  </p:slideViewPr>
  <p:notesTextViewPr>
    <p:cViewPr>
      <p:scale>
        <a:sx n="3" d="2"/>
        <a:sy n="3" d="2"/>
      </p:scale>
      <p:origin x="0" y="0"/>
    </p:cViewPr>
  </p:notesTextViewPr>
  <p:sorterViewPr>
    <p:cViewPr>
      <p:scale>
        <a:sx n="140" d="100"/>
        <a:sy n="140" d="100"/>
      </p:scale>
      <p:origin x="0" y="0"/>
    </p:cViewPr>
  </p:sorterViewPr>
  <p:notesViewPr>
    <p:cSldViewPr snapToGrid="0" showGuides="1">
      <p:cViewPr varScale="1">
        <p:scale>
          <a:sx n="46" d="100"/>
          <a:sy n="46" d="100"/>
        </p:scale>
        <p:origin x="2736" y="3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7E66AA1-EFFC-4B2F-8BA4-BB1315086BF3}" type="datetimeFigureOut">
              <a:rPr lang="is-IS" smtClean="0"/>
              <a:t>7.12.2020</a:t>
            </a:fld>
            <a:endParaRPr lang="is-IS"/>
          </a:p>
        </p:txBody>
      </p:sp>
      <p:sp>
        <p:nvSpPr>
          <p:cNvPr id="4" name="Síðufótarstaðgengill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is-IS"/>
          </a:p>
        </p:txBody>
      </p:sp>
      <p:sp>
        <p:nvSpPr>
          <p:cNvPr id="5" name="Skyggnunúmersstaðgengill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0C1B199-2E85-473C-8ABB-A7B97881A928}" type="slidenum">
              <a:rPr lang="is-IS" smtClean="0"/>
              <a:t>‹#›</a:t>
            </a:fld>
            <a:endParaRPr lang="is-IS"/>
          </a:p>
        </p:txBody>
      </p:sp>
    </p:spTree>
    <p:extLst>
      <p:ext uri="{BB962C8B-B14F-4D97-AF65-F5344CB8AC3E}">
        <p14:creationId xmlns:p14="http://schemas.microsoft.com/office/powerpoint/2010/main" val="2325554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2553A6E-F72D-4A8E-95B2-217659E06E0E}" type="datetimeFigureOut">
              <a:rPr lang="is-IS" smtClean="0"/>
              <a:t>7.12.2020</a:t>
            </a:fld>
            <a:endParaRPr lang="is-IS"/>
          </a:p>
        </p:txBody>
      </p:sp>
      <p:sp>
        <p:nvSpPr>
          <p:cNvPr id="4" name="Skyggnumyndastaðgengill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s-IS"/>
          </a:p>
        </p:txBody>
      </p:sp>
      <p:sp>
        <p:nvSpPr>
          <p:cNvPr id="5" name="Minnispunktastaðgengill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p>
        </p:txBody>
      </p:sp>
      <p:sp>
        <p:nvSpPr>
          <p:cNvPr id="6" name="Síðufótarstaðgengill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s-IS"/>
          </a:p>
        </p:txBody>
      </p:sp>
      <p:sp>
        <p:nvSpPr>
          <p:cNvPr id="7" name="Skyggnunúmersstaðgengill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08050EA-9F0E-4570-8264-8A3DFA83C338}" type="slidenum">
              <a:rPr lang="is-IS" smtClean="0"/>
              <a:t>‹#›</a:t>
            </a:fld>
            <a:endParaRPr lang="is-IS"/>
          </a:p>
        </p:txBody>
      </p:sp>
    </p:spTree>
    <p:extLst>
      <p:ext uri="{BB962C8B-B14F-4D97-AF65-F5344CB8AC3E}">
        <p14:creationId xmlns:p14="http://schemas.microsoft.com/office/powerpoint/2010/main" val="26233515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sz="1200" b="0" i="0" kern="1200" baseline="0" dirty="0">
                <a:solidFill>
                  <a:schemeClr val="tx1"/>
                </a:solidFill>
                <a:effectLst/>
                <a:latin typeface="+mn-lt"/>
                <a:ea typeface="+mn-ea"/>
                <a:cs typeface="+mn-cs"/>
              </a:rPr>
              <a:t>.</a:t>
            </a:r>
            <a:endParaRPr lang="is-IS" dirty="0"/>
          </a:p>
        </p:txBody>
      </p:sp>
      <p:sp>
        <p:nvSpPr>
          <p:cNvPr id="4" name="Skyggnunúmersstaðgengill 3"/>
          <p:cNvSpPr>
            <a:spLocks noGrp="1"/>
          </p:cNvSpPr>
          <p:nvPr>
            <p:ph type="sldNum" sz="quarter" idx="10"/>
          </p:nvPr>
        </p:nvSpPr>
        <p:spPr/>
        <p:txBody>
          <a:bodyPr/>
          <a:lstStyle/>
          <a:p>
            <a:fld id="{53964DEC-641A-4A63-B37B-56D60B378A63}" type="slidenum">
              <a:rPr lang="is-IS" smtClean="0"/>
              <a:t>1</a:t>
            </a:fld>
            <a:endParaRPr lang="is-IS"/>
          </a:p>
        </p:txBody>
      </p:sp>
    </p:spTree>
    <p:extLst>
      <p:ext uri="{BB962C8B-B14F-4D97-AF65-F5344CB8AC3E}">
        <p14:creationId xmlns:p14="http://schemas.microsoft.com/office/powerpoint/2010/main" val="210222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a:t>Við höfum öll Setið fund sem gæti verið miklu styttri – Sumir fundir hefðu jafnvel geta verið eitt </a:t>
            </a:r>
            <a:r>
              <a:rPr lang="is-IS" dirty="0" err="1"/>
              <a:t>email</a:t>
            </a:r>
            <a:r>
              <a:rPr lang="is-IS" dirty="0"/>
              <a:t> </a:t>
            </a:r>
          </a:p>
          <a:p>
            <a:endParaRPr lang="is-IS" dirty="0"/>
          </a:p>
          <a:p>
            <a:r>
              <a:rPr lang="is-IS" dirty="0" err="1"/>
              <a:t>Fjar</a:t>
            </a:r>
            <a:r>
              <a:rPr lang="is-IS" dirty="0"/>
              <a:t> fundir hafa reynst vel í </a:t>
            </a:r>
            <a:r>
              <a:rPr lang="is-IS" dirty="0" err="1"/>
              <a:t>Covid</a:t>
            </a:r>
            <a:r>
              <a:rPr lang="is-IS" dirty="0"/>
              <a:t> – Minni tími sem fer í </a:t>
            </a:r>
            <a:r>
              <a:rPr lang="is-IS" dirty="0" err="1"/>
              <a:t>skutl</a:t>
            </a:r>
            <a:r>
              <a:rPr lang="is-IS" dirty="0"/>
              <a:t> um borgina </a:t>
            </a:r>
          </a:p>
          <a:p>
            <a:br>
              <a:rPr lang="is-IS" dirty="0"/>
            </a:br>
            <a:r>
              <a:rPr lang="is-IS" dirty="0"/>
              <a:t>Markvissari tímastjórnun – Koma sér strax í verkinn </a:t>
            </a:r>
          </a:p>
          <a:p>
            <a:endParaRPr lang="is-IS" dirty="0"/>
          </a:p>
          <a:p>
            <a:r>
              <a:rPr lang="is-IS" dirty="0"/>
              <a:t>Lausnir eins og Vala frístund hafa einfaldið lífið  - </a:t>
            </a:r>
            <a:r>
              <a:rPr lang="is-IS" dirty="0" err="1"/>
              <a:t>T.d</a:t>
            </a:r>
            <a:r>
              <a:rPr lang="is-IS" dirty="0"/>
              <a:t> hægt að taka upp rafrænt val og auðvelda samskipti milli starfsmanna </a:t>
            </a:r>
          </a:p>
          <a:p>
            <a:endParaRPr lang="is-IS" dirty="0"/>
          </a:p>
          <a:p>
            <a:r>
              <a:rPr lang="is-IS" dirty="0"/>
              <a:t>Gefa stjórnendum meira svigrúm hvar þau  vinna skrifstofu vinnuna.  </a:t>
            </a:r>
          </a:p>
          <a:p>
            <a:br>
              <a:rPr lang="is-IS" dirty="0"/>
            </a:br>
            <a:r>
              <a:rPr lang="is-IS" dirty="0"/>
              <a:t>Skýr verkaskipting auðveldar alla liðsvinnu. Góður leiðtogi deilir verkefnum niður til starffólks síns. </a:t>
            </a:r>
          </a:p>
          <a:p>
            <a:br>
              <a:rPr lang="is-IS" dirty="0"/>
            </a:br>
            <a:r>
              <a:rPr lang="is-IS" dirty="0"/>
              <a:t>Forstöðumenn vildi eiga meiri tíma fyrir skrifstofustörf sem krafist er af þeim. </a:t>
            </a:r>
          </a:p>
        </p:txBody>
      </p:sp>
      <p:sp>
        <p:nvSpPr>
          <p:cNvPr id="4" name="Skyggnunúmersstaðgengill 3"/>
          <p:cNvSpPr>
            <a:spLocks noGrp="1"/>
          </p:cNvSpPr>
          <p:nvPr>
            <p:ph type="sldNum" sz="quarter" idx="5"/>
          </p:nvPr>
        </p:nvSpPr>
        <p:spPr/>
        <p:txBody>
          <a:bodyPr/>
          <a:lstStyle/>
          <a:p>
            <a:fld id="{F08050EA-9F0E-4570-8264-8A3DFA83C338}" type="slidenum">
              <a:rPr lang="is-IS" smtClean="0"/>
              <a:t>11</a:t>
            </a:fld>
            <a:endParaRPr lang="is-IS"/>
          </a:p>
        </p:txBody>
      </p:sp>
    </p:spTree>
    <p:extLst>
      <p:ext uri="{BB962C8B-B14F-4D97-AF65-F5344CB8AC3E}">
        <p14:creationId xmlns:p14="http://schemas.microsoft.com/office/powerpoint/2010/main" val="3220622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F08050EA-9F0E-4570-8264-8A3DFA83C338}" type="slidenum">
              <a:rPr lang="is-IS" smtClean="0"/>
              <a:t>13</a:t>
            </a:fld>
            <a:endParaRPr lang="is-IS"/>
          </a:p>
        </p:txBody>
      </p:sp>
    </p:spTree>
    <p:extLst>
      <p:ext uri="{BB962C8B-B14F-4D97-AF65-F5344CB8AC3E}">
        <p14:creationId xmlns:p14="http://schemas.microsoft.com/office/powerpoint/2010/main" val="1823468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a:t>ATH : 20 mínútur er nú þegar : 5x20 : 100 </a:t>
            </a:r>
            <a:r>
              <a:rPr lang="is-IS" dirty="0" err="1"/>
              <a:t>min</a:t>
            </a:r>
            <a:r>
              <a:rPr lang="is-IS" dirty="0"/>
              <a:t> </a:t>
            </a:r>
          </a:p>
          <a:p>
            <a:endParaRPr lang="is-IS" dirty="0"/>
          </a:p>
          <a:p>
            <a:r>
              <a:rPr lang="is-IS" dirty="0"/>
              <a:t>Allt fyrir neðan 43 % er sama stytting er nú þegar ef farið er í Hámarksstyttingu.</a:t>
            </a:r>
          </a:p>
          <a:p>
            <a:endParaRPr lang="is-IS" dirty="0"/>
          </a:p>
          <a:p>
            <a:pPr marL="0" marR="0">
              <a:spcBef>
                <a:spcPts val="0"/>
              </a:spcBef>
              <a:spcAft>
                <a:spcPts val="0"/>
              </a:spcAft>
            </a:pPr>
            <a:r>
              <a:rPr lang="is-IS" sz="1800" dirty="0">
                <a:effectLst/>
                <a:latin typeface="Calibri" panose="020F0502020204030204" pitchFamily="34" charset="0"/>
              </a:rPr>
              <a:t>6,5 mínútu lágmarksstytting </a:t>
            </a:r>
          </a:p>
          <a:p>
            <a:pPr marL="0" marR="0">
              <a:spcBef>
                <a:spcPts val="0"/>
              </a:spcBef>
              <a:spcAft>
                <a:spcPts val="0"/>
              </a:spcAft>
            </a:pPr>
            <a:r>
              <a:rPr lang="is-IS" sz="1800" dirty="0">
                <a:effectLst/>
                <a:latin typeface="Calibri" panose="020F0502020204030204" pitchFamily="34" charset="0"/>
              </a:rPr>
              <a:t> </a:t>
            </a:r>
          </a:p>
          <a:p>
            <a:pPr marL="0" marR="0">
              <a:spcBef>
                <a:spcPts val="0"/>
              </a:spcBef>
              <a:spcAft>
                <a:spcPts val="0"/>
              </a:spcAft>
            </a:pPr>
            <a:r>
              <a:rPr lang="is-IS" sz="1800" dirty="0">
                <a:effectLst/>
                <a:latin typeface="Calibri" panose="020F0502020204030204" pitchFamily="34" charset="0"/>
              </a:rPr>
              <a:t>4,5 mínútur hámarksstytting </a:t>
            </a:r>
          </a:p>
          <a:p>
            <a:endParaRPr lang="is-IS" dirty="0"/>
          </a:p>
        </p:txBody>
      </p:sp>
      <p:sp>
        <p:nvSpPr>
          <p:cNvPr id="4" name="Skyggnunúmersstaðgengill 3"/>
          <p:cNvSpPr>
            <a:spLocks noGrp="1"/>
          </p:cNvSpPr>
          <p:nvPr>
            <p:ph type="sldNum" sz="quarter" idx="5"/>
          </p:nvPr>
        </p:nvSpPr>
        <p:spPr/>
        <p:txBody>
          <a:bodyPr/>
          <a:lstStyle/>
          <a:p>
            <a:fld id="{F08050EA-9F0E-4570-8264-8A3DFA83C338}" type="slidenum">
              <a:rPr lang="is-IS" smtClean="0"/>
              <a:t>14</a:t>
            </a:fld>
            <a:endParaRPr lang="is-IS"/>
          </a:p>
        </p:txBody>
      </p:sp>
    </p:spTree>
    <p:extLst>
      <p:ext uri="{BB962C8B-B14F-4D97-AF65-F5344CB8AC3E}">
        <p14:creationId xmlns:p14="http://schemas.microsoft.com/office/powerpoint/2010/main" val="2342119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F08050EA-9F0E-4570-8264-8A3DFA83C338}" type="slidenum">
              <a:rPr lang="is-IS" smtClean="0"/>
              <a:t>15</a:t>
            </a:fld>
            <a:endParaRPr lang="is-IS"/>
          </a:p>
        </p:txBody>
      </p:sp>
    </p:spTree>
    <p:extLst>
      <p:ext uri="{BB962C8B-B14F-4D97-AF65-F5344CB8AC3E}">
        <p14:creationId xmlns:p14="http://schemas.microsoft.com/office/powerpoint/2010/main" val="988472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F08050EA-9F0E-4570-8264-8A3DFA83C338}" type="slidenum">
              <a:rPr lang="is-IS" smtClean="0"/>
              <a:t>19</a:t>
            </a:fld>
            <a:endParaRPr lang="is-IS"/>
          </a:p>
        </p:txBody>
      </p:sp>
    </p:spTree>
    <p:extLst>
      <p:ext uri="{BB962C8B-B14F-4D97-AF65-F5344CB8AC3E}">
        <p14:creationId xmlns:p14="http://schemas.microsoft.com/office/powerpoint/2010/main" val="2953361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solidFill>
                <a:srgbClr val="FF0000"/>
              </a:solidFill>
            </a:endParaRPr>
          </a:p>
        </p:txBody>
      </p:sp>
      <p:sp>
        <p:nvSpPr>
          <p:cNvPr id="4" name="Skyggnunúmersstaðgengill 3"/>
          <p:cNvSpPr>
            <a:spLocks noGrp="1"/>
          </p:cNvSpPr>
          <p:nvPr>
            <p:ph type="sldNum" sz="quarter" idx="10"/>
          </p:nvPr>
        </p:nvSpPr>
        <p:spPr/>
        <p:txBody>
          <a:bodyPr/>
          <a:lstStyle/>
          <a:p>
            <a:fld id="{F08050EA-9F0E-4570-8264-8A3DFA83C338}" type="slidenum">
              <a:rPr lang="is-IS" smtClean="0"/>
              <a:t>20</a:t>
            </a:fld>
            <a:endParaRPr lang="is-IS"/>
          </a:p>
        </p:txBody>
      </p:sp>
    </p:spTree>
    <p:extLst>
      <p:ext uri="{BB962C8B-B14F-4D97-AF65-F5344CB8AC3E}">
        <p14:creationId xmlns:p14="http://schemas.microsoft.com/office/powerpoint/2010/main" val="3279310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fld id="{53964DEC-641A-4A63-B37B-56D60B378A63}" type="slidenum">
              <a:rPr lang="is-IS" smtClean="0"/>
              <a:t>22</a:t>
            </a:fld>
            <a:endParaRPr lang="is-IS"/>
          </a:p>
        </p:txBody>
      </p:sp>
    </p:spTree>
    <p:extLst>
      <p:ext uri="{BB962C8B-B14F-4D97-AF65-F5344CB8AC3E}">
        <p14:creationId xmlns:p14="http://schemas.microsoft.com/office/powerpoint/2010/main" val="596567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fld id="{F08050EA-9F0E-4570-8264-8A3DFA83C338}" type="slidenum">
              <a:rPr lang="is-IS" smtClean="0"/>
              <a:t>23</a:t>
            </a:fld>
            <a:endParaRPr lang="is-IS"/>
          </a:p>
        </p:txBody>
      </p:sp>
    </p:spTree>
    <p:extLst>
      <p:ext uri="{BB962C8B-B14F-4D97-AF65-F5344CB8AC3E}">
        <p14:creationId xmlns:p14="http://schemas.microsoft.com/office/powerpoint/2010/main" val="329239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fld id="{F08050EA-9F0E-4570-8264-8A3DFA83C338}" type="slidenum">
              <a:rPr lang="is-IS" smtClean="0"/>
              <a:t>3</a:t>
            </a:fld>
            <a:endParaRPr lang="is-IS"/>
          </a:p>
        </p:txBody>
      </p:sp>
    </p:spTree>
    <p:extLst>
      <p:ext uri="{BB962C8B-B14F-4D97-AF65-F5344CB8AC3E}">
        <p14:creationId xmlns:p14="http://schemas.microsoft.com/office/powerpoint/2010/main" val="824044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fld id="{53964DEC-641A-4A63-B37B-56D60B378A63}" type="slidenum">
              <a:rPr lang="is-IS" smtClean="0"/>
              <a:t>4</a:t>
            </a:fld>
            <a:endParaRPr lang="is-IS"/>
          </a:p>
        </p:txBody>
      </p:sp>
    </p:spTree>
    <p:extLst>
      <p:ext uri="{BB962C8B-B14F-4D97-AF65-F5344CB8AC3E}">
        <p14:creationId xmlns:p14="http://schemas.microsoft.com/office/powerpoint/2010/main" val="939807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algn="l"/>
            <a:endParaRPr lang="is-IS" b="0" i="0" dirty="0">
              <a:solidFill>
                <a:srgbClr val="FFFFFF"/>
              </a:solidFill>
              <a:effectLst/>
              <a:latin typeface="acumin-pro"/>
            </a:endParaRPr>
          </a:p>
          <a:p>
            <a:pPr algn="l"/>
            <a:r>
              <a:rPr lang="is-IS" b="0" i="0" dirty="0">
                <a:solidFill>
                  <a:srgbClr val="FFFFFF"/>
                </a:solidFill>
                <a:effectLst/>
                <a:latin typeface="acumin-pro"/>
              </a:rPr>
              <a:t>Styttri vinnuvika leiðir til meiri ánægju í starfi, aukinna afkasta og er lóð á vogarskálar aukins jafnréttis kynjanna. Heilsa og vellíðan batnar með styttri </a:t>
            </a:r>
            <a:r>
              <a:rPr lang="is-IS" b="0" i="0" dirty="0" err="1">
                <a:solidFill>
                  <a:srgbClr val="FFFFFF"/>
                </a:solidFill>
                <a:effectLst/>
                <a:latin typeface="acumin-pro"/>
              </a:rPr>
              <a:t>vinnudegi.</a:t>
            </a:r>
            <a:r>
              <a:rPr lang="is-IS" b="0" i="0" dirty="0" err="1">
                <a:solidFill>
                  <a:srgbClr val="0B0B0B"/>
                </a:solidFill>
                <a:effectLst/>
                <a:latin typeface="acumin-pro"/>
              </a:rPr>
              <a:t>Styttri</a:t>
            </a:r>
            <a:r>
              <a:rPr lang="is-IS" b="0" i="0" dirty="0">
                <a:solidFill>
                  <a:srgbClr val="0B0B0B"/>
                </a:solidFill>
                <a:effectLst/>
                <a:latin typeface="acumin-pro"/>
              </a:rPr>
              <a:t> vinnuvika leiðir til meiri ánægju í starfi, aukinna afkasta, betri þjónustu og er lóð á vogarskálar aukins jafnréttis kynjanna. Heilsa og vellíðan batnar með styttri vinnudegi, öryggi starfsfólks verður meira, sem og þeirra sem nýta sér þjónustuna þar sem það á við.</a:t>
            </a:r>
          </a:p>
          <a:p>
            <a:pPr algn="l"/>
            <a:r>
              <a:rPr lang="is-IS" b="0" i="0" dirty="0">
                <a:solidFill>
                  <a:srgbClr val="0B0B0B"/>
                </a:solidFill>
                <a:effectLst/>
                <a:latin typeface="acumin-pro"/>
              </a:rPr>
              <a:t>Starfsfólk fær meiri tíma með fjölskyldu sinni og skil milli vinnu og einkalífs verða skýrari með betra skipulagi vinnutíma. Starfsumhverfið verður betra og það dregur úr fjarveru vegna veikinda. Starfsmannavelta minnkar og auðveldara er að ráða nýtt fólk á vinnustaðinn sem eykur samkeppnishæfni hans í samanburði við aðra vinnustaði.</a:t>
            </a:r>
          </a:p>
          <a:p>
            <a:pPr algn="l"/>
            <a:r>
              <a:rPr lang="is-IS" b="0" i="0" dirty="0">
                <a:solidFill>
                  <a:srgbClr val="0B0B0B"/>
                </a:solidFill>
                <a:effectLst/>
                <a:latin typeface="acumin-pro"/>
              </a:rPr>
              <a:t>Styttri vinnuvika felur í sér aukin lífsgæði starfsfólks og stuðlar að hamingjusamara samfélagi.</a:t>
            </a:r>
          </a:p>
          <a:p>
            <a:endParaRPr lang="is-IS" dirty="0"/>
          </a:p>
        </p:txBody>
      </p:sp>
      <p:sp>
        <p:nvSpPr>
          <p:cNvPr id="4" name="Skyggnunúmersstaðgengill 3"/>
          <p:cNvSpPr>
            <a:spLocks noGrp="1"/>
          </p:cNvSpPr>
          <p:nvPr>
            <p:ph type="sldNum" sz="quarter" idx="10"/>
          </p:nvPr>
        </p:nvSpPr>
        <p:spPr/>
        <p:txBody>
          <a:bodyPr/>
          <a:lstStyle/>
          <a:p>
            <a:fld id="{53964DEC-641A-4A63-B37B-56D60B378A63}" type="slidenum">
              <a:rPr lang="is-IS" smtClean="0"/>
              <a:t>5</a:t>
            </a:fld>
            <a:endParaRPr lang="is-IS"/>
          </a:p>
        </p:txBody>
      </p:sp>
    </p:spTree>
    <p:extLst>
      <p:ext uri="{BB962C8B-B14F-4D97-AF65-F5344CB8AC3E}">
        <p14:creationId xmlns:p14="http://schemas.microsoft.com/office/powerpoint/2010/main" val="2366216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0" dirty="0"/>
              <a:t>Samið</a:t>
            </a:r>
            <a:r>
              <a:rPr lang="is-IS" b="0" baseline="0" dirty="0"/>
              <a:t> var um að til að ná fram gagnkvæmum ávinningi og breytingum á vinnutilhögun þá ættu sér stað umbótasamtöl innan starfsstaða um tækifæri </a:t>
            </a:r>
          </a:p>
          <a:p>
            <a:r>
              <a:rPr lang="is-IS" b="0" baseline="0" dirty="0"/>
              <a:t>Settur hefur verið upp innleiðingarferill til að </a:t>
            </a:r>
            <a:r>
              <a:rPr lang="is-IS" b="0" baseline="0" dirty="0" err="1"/>
              <a:t>skýra</a:t>
            </a:r>
            <a:r>
              <a:rPr lang="is-IS" b="0" baseline="0" dirty="0"/>
              <a:t> hvert ferlið er þar til innleiðing getur hafist</a:t>
            </a:r>
            <a:endParaRPr lang="is-IS" b="0" dirty="0"/>
          </a:p>
          <a:p>
            <a:r>
              <a:rPr lang="is-IS" b="0" dirty="0"/>
              <a:t>Innleiðingarferill</a:t>
            </a:r>
            <a:r>
              <a:rPr lang="is-IS" b="0" baseline="0" dirty="0"/>
              <a:t> er 9 skref</a:t>
            </a:r>
          </a:p>
          <a:p>
            <a:pPr marL="342900" indent="-342900">
              <a:buAutoNum type="arabicPeriod"/>
            </a:pPr>
            <a:r>
              <a:rPr lang="is-IS" sz="1200" b="0" dirty="0"/>
              <a:t>Stjórnandi hefur frumkvæði að því að kalla saman vinnutímahóp á starfsstað og tryggir aðkomu fulltrúa heildarsamtaka í vinnutímahóp.  Sjá á sér </a:t>
            </a:r>
            <a:r>
              <a:rPr lang="is-IS" sz="1200" b="0" dirty="0" err="1"/>
              <a:t>glæru</a:t>
            </a:r>
            <a:endParaRPr lang="is-IS" sz="1200" b="0" dirty="0"/>
          </a:p>
          <a:p>
            <a:pPr marL="342900" indent="-342900">
              <a:buAutoNum type="arabicPeriod"/>
            </a:pPr>
            <a:r>
              <a:rPr lang="is-IS" sz="1200" b="0" dirty="0"/>
              <a:t>Vinnutímahópur á skrifstofu kynnir sér fræðsluefni og leiðbeiningar og sinnir upplýsingaöflun og greiningu á starfsemi skrifstofunnar og dregur fram gagnkvæman ávinning starfsfólks af breyttu skipulagi og styttri vinnutíma.</a:t>
            </a:r>
          </a:p>
          <a:p>
            <a:pPr marL="342900" indent="-342900">
              <a:buAutoNum type="arabicPeriod"/>
            </a:pPr>
            <a:r>
              <a:rPr lang="is-IS" sz="1200" b="0" dirty="0"/>
              <a:t>Vinnutímahópur skrifstofu boðar til fundar með öllu </a:t>
            </a:r>
            <a:r>
              <a:rPr lang="is-IS" sz="1200" b="0" dirty="0" err="1"/>
              <a:t>starfsfólki</a:t>
            </a:r>
            <a:r>
              <a:rPr lang="is-IS" sz="1200" b="0" dirty="0"/>
              <a:t> starfsstaðar og kynnir þar upplýsingaöflun og greiningu. Ræða hvort ákjósanlegt </a:t>
            </a:r>
            <a:r>
              <a:rPr lang="is-IS" sz="1200" b="0" dirty="0" err="1"/>
              <a:t>sé</a:t>
            </a:r>
            <a:r>
              <a:rPr lang="is-IS" sz="1200" b="0" dirty="0"/>
              <a:t> að taka styttingu í skrefum og hvernig</a:t>
            </a:r>
          </a:p>
          <a:p>
            <a:pPr marL="342900" indent="-342900">
              <a:buAutoNum type="arabicPeriod"/>
            </a:pPr>
            <a:r>
              <a:rPr lang="is-IS" sz="1200" b="0" dirty="0"/>
              <a:t>Vinnutímahópurinn vinnur </a:t>
            </a:r>
            <a:r>
              <a:rPr lang="is-IS" sz="1200" b="0" dirty="0" err="1"/>
              <a:t>úr</a:t>
            </a:r>
            <a:r>
              <a:rPr lang="is-IS" sz="1200" b="0" dirty="0"/>
              <a:t> því samtali sem átti sér stað á fundi  starfsfólks og gerir tillögur um styttingu vinnutíma (fjöldi klst. og lengd neysluhléa) fyrir sinn starfsstað.</a:t>
            </a:r>
          </a:p>
          <a:p>
            <a:pPr marL="342900" indent="-342900">
              <a:buFont typeface="Arial" panose="020B0604020202020204" pitchFamily="34" charset="0"/>
              <a:buAutoNum type="arabicPeriod"/>
            </a:pPr>
            <a:r>
              <a:rPr lang="is-IS" sz="1200" b="0" dirty="0"/>
              <a:t>Fulltrúar vinnutímahóps starfsstaðar - fulltrúi starfsfólks og stjórnandi - tekur þátt í samráðsfundi þar sem saman koma fulltrúar frá sambærilegri starfsemi. Á samráðsfundi eru tillögur starfsstaðar kynntar og ræddar og hugmyndum að breytingum að vinnufyrirkomulagi og útfærslu styttingar miðlað.</a:t>
            </a:r>
          </a:p>
          <a:p>
            <a:pPr marL="342900" indent="-342900">
              <a:buAutoNum type="arabicPeriod" startAt="6"/>
            </a:pPr>
            <a:r>
              <a:rPr lang="is-IS" sz="1200" b="0" dirty="0"/>
              <a:t>Eftir samráðsfund vinnur vinnutímahópur skrifstofu nýjar tillögur eða notar þá tillögur sem búið var að vinna og kynnir </a:t>
            </a:r>
            <a:r>
              <a:rPr lang="is-IS" sz="1200" b="0" dirty="0" err="1"/>
              <a:t>starfsfólki</a:t>
            </a:r>
            <a:r>
              <a:rPr lang="is-IS" sz="1200" b="0" dirty="0"/>
              <a:t> starfsstaðar tillögur </a:t>
            </a:r>
          </a:p>
          <a:p>
            <a:pPr marL="342900" indent="-342900">
              <a:buAutoNum type="arabicPeriod" startAt="6"/>
            </a:pPr>
            <a:r>
              <a:rPr lang="is-IS" sz="1200" b="0" dirty="0"/>
              <a:t>Atkvæðagreiðsla fer fram á starfsstað.</a:t>
            </a:r>
          </a:p>
          <a:p>
            <a:pPr marL="342900" indent="-342900">
              <a:buAutoNum type="arabicPeriod" startAt="6"/>
            </a:pPr>
            <a:r>
              <a:rPr lang="is-IS" sz="1200" b="0" dirty="0"/>
              <a:t>Þegar tillaga að útfærslu styttingar hefur verið samþykkt með atkvæðagreiðslu sendir stjórnandi sviðsstjóra tillöguna til staðfestingar.</a:t>
            </a:r>
          </a:p>
          <a:p>
            <a:pPr marL="342900" indent="-342900">
              <a:buAutoNum type="arabicPeriod" startAt="6"/>
            </a:pPr>
            <a:r>
              <a:rPr lang="is-IS" sz="1200" b="0" dirty="0"/>
              <a:t>Ef tillaga að styttingu er felld þá er vinnutímahópur skrifstofu kallaður saman og næstu skref ákveðin. Ferli hefst aftur.</a:t>
            </a:r>
          </a:p>
          <a:p>
            <a:pPr marL="342900" indent="-342900">
              <a:buFont typeface="Arial" panose="020B0604020202020204" pitchFamily="34" charset="0"/>
              <a:buAutoNum type="arabicPeriod"/>
            </a:pPr>
            <a:endParaRPr lang="is-IS" sz="1200" dirty="0"/>
          </a:p>
          <a:p>
            <a:endParaRPr lang="is-IS" dirty="0"/>
          </a:p>
        </p:txBody>
      </p:sp>
      <p:sp>
        <p:nvSpPr>
          <p:cNvPr id="4" name="Slide Number Placeholder 3"/>
          <p:cNvSpPr>
            <a:spLocks noGrp="1"/>
          </p:cNvSpPr>
          <p:nvPr>
            <p:ph type="sldNum" sz="quarter" idx="10"/>
          </p:nvPr>
        </p:nvSpPr>
        <p:spPr/>
        <p:txBody>
          <a:bodyPr/>
          <a:lstStyle/>
          <a:p>
            <a:fld id="{53964DEC-641A-4A63-B37B-56D60B378A63}" type="slidenum">
              <a:rPr lang="is-IS" smtClean="0"/>
              <a:t>6</a:t>
            </a:fld>
            <a:endParaRPr lang="is-IS"/>
          </a:p>
        </p:txBody>
      </p:sp>
    </p:spTree>
    <p:extLst>
      <p:ext uri="{BB962C8B-B14F-4D97-AF65-F5344CB8AC3E}">
        <p14:creationId xmlns:p14="http://schemas.microsoft.com/office/powerpoint/2010/main" val="3959642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a:t>Ekki er samið um útfærslu fyrir hvern starfsmann fyrir sig.</a:t>
            </a:r>
          </a:p>
          <a:p>
            <a:endParaRPr lang="is-IS" dirty="0"/>
          </a:p>
          <a:p>
            <a:pPr marL="342900" rtl="0" fontAlgn="ctr">
              <a:spcBef>
                <a:spcPts val="0"/>
              </a:spcBef>
              <a:spcAft>
                <a:spcPts val="0"/>
              </a:spcAft>
              <a:buFont typeface="+mj-lt"/>
              <a:buAutoNum type="arabicPeriod"/>
            </a:pPr>
            <a:r>
              <a:rPr lang="is-IS" sz="1800" b="0" i="0" dirty="0">
                <a:effectLst/>
                <a:latin typeface="Calibri" panose="020F0502020204030204" pitchFamily="34" charset="0"/>
              </a:rPr>
              <a:t>Stjórnendur frístundamiðstöðva : Skrifstofan </a:t>
            </a:r>
          </a:p>
          <a:p>
            <a:pPr marL="342900" rtl="0" fontAlgn="ctr">
              <a:spcBef>
                <a:spcPts val="0"/>
              </a:spcBef>
              <a:spcAft>
                <a:spcPts val="0"/>
              </a:spcAft>
              <a:buFont typeface="+mj-lt"/>
              <a:buAutoNum type="arabicPeriod"/>
            </a:pPr>
            <a:r>
              <a:rPr lang="is-IS" sz="1800" b="0" i="0" dirty="0">
                <a:effectLst/>
                <a:latin typeface="Calibri" panose="020F0502020204030204" pitchFamily="34" charset="0"/>
              </a:rPr>
              <a:t>Stjórnendur og frístundafræðingar í Barnastarfi </a:t>
            </a:r>
          </a:p>
          <a:p>
            <a:pPr marL="342900" rtl="0" fontAlgn="ctr">
              <a:spcBef>
                <a:spcPts val="0"/>
              </a:spcBef>
              <a:spcAft>
                <a:spcPts val="0"/>
              </a:spcAft>
              <a:buFont typeface="+mj-lt"/>
              <a:buAutoNum type="arabicPeriod"/>
            </a:pPr>
            <a:r>
              <a:rPr lang="is-IS" sz="1800" b="0" i="0" dirty="0">
                <a:effectLst/>
                <a:latin typeface="Calibri" panose="020F0502020204030204" pitchFamily="34" charset="0"/>
              </a:rPr>
              <a:t>Hlutastarfsmenn í hlutastarfi </a:t>
            </a:r>
          </a:p>
          <a:p>
            <a:pPr marL="342900" rtl="0" fontAlgn="ctr">
              <a:spcBef>
                <a:spcPts val="0"/>
              </a:spcBef>
              <a:spcAft>
                <a:spcPts val="0"/>
              </a:spcAft>
              <a:buFont typeface="+mj-lt"/>
              <a:buAutoNum type="arabicPeriod"/>
            </a:pPr>
            <a:r>
              <a:rPr lang="is-IS" sz="1800" b="0" i="0" dirty="0">
                <a:effectLst/>
                <a:latin typeface="Calibri" panose="020F0502020204030204" pitchFamily="34" charset="0"/>
              </a:rPr>
              <a:t>Starfsfólk félagsmiðstöðva </a:t>
            </a:r>
          </a:p>
          <a:p>
            <a:endParaRPr lang="is-IS" dirty="0"/>
          </a:p>
        </p:txBody>
      </p:sp>
      <p:sp>
        <p:nvSpPr>
          <p:cNvPr id="4" name="Skyggnunúmersstaðgengill 3"/>
          <p:cNvSpPr>
            <a:spLocks noGrp="1"/>
          </p:cNvSpPr>
          <p:nvPr>
            <p:ph type="sldNum" sz="quarter" idx="10"/>
          </p:nvPr>
        </p:nvSpPr>
        <p:spPr/>
        <p:txBody>
          <a:bodyPr/>
          <a:lstStyle/>
          <a:p>
            <a:fld id="{F08050EA-9F0E-4570-8264-8A3DFA83C338}" type="slidenum">
              <a:rPr lang="is-IS" smtClean="0"/>
              <a:t>7</a:t>
            </a:fld>
            <a:endParaRPr lang="is-IS"/>
          </a:p>
        </p:txBody>
      </p:sp>
    </p:spTree>
    <p:extLst>
      <p:ext uri="{BB962C8B-B14F-4D97-AF65-F5344CB8AC3E}">
        <p14:creationId xmlns:p14="http://schemas.microsoft.com/office/powerpoint/2010/main" val="4066158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ATH þetta neysluhlé kemur ekki inn nema hjá fólki sem vinnur lengur en 6 </a:t>
            </a:r>
            <a:r>
              <a:rPr lang="is-IS" dirty="0" err="1"/>
              <a:t>klst</a:t>
            </a:r>
            <a:r>
              <a:rPr lang="is-IS" dirty="0"/>
              <a:t> á dag. </a:t>
            </a:r>
          </a:p>
          <a:p>
            <a:endParaRPr lang="is-IS" dirty="0"/>
          </a:p>
          <a:p>
            <a:r>
              <a:rPr lang="is-IS" dirty="0"/>
              <a:t>Dæmi um lágmarksstyttingu : Stytting vinnutíma um 13 mínútur á dag eða 65 mínútur á viku. Neysluhlé teljast ekki til vinnutíma þar sem þau eru á forræði starfsmanns til ráðstöfunar að vild. </a:t>
            </a:r>
          </a:p>
          <a:p>
            <a:endParaRPr lang="is-IS" dirty="0"/>
          </a:p>
          <a:p>
            <a:r>
              <a:rPr lang="is-IS" dirty="0"/>
              <a:t>Vikuleg stytting: Samfelld stytting tekin út á einum vinnudegi í viku og hefðbundin neysluhlé svo sem 35 mín í matartíma er ekki hluti af vinnudeginum. Vinnutími gæti þá verið frá kl. 8-16 fjóra daga vikunnar en frá 8:00 - 14:55 einn dag í viku. </a:t>
            </a:r>
          </a:p>
        </p:txBody>
      </p:sp>
      <p:sp>
        <p:nvSpPr>
          <p:cNvPr id="4" name="Slide Number Placeholder 3"/>
          <p:cNvSpPr>
            <a:spLocks noGrp="1"/>
          </p:cNvSpPr>
          <p:nvPr>
            <p:ph type="sldNum" sz="quarter" idx="10"/>
          </p:nvPr>
        </p:nvSpPr>
        <p:spPr/>
        <p:txBody>
          <a:bodyPr/>
          <a:lstStyle/>
          <a:p>
            <a:fld id="{53964DEC-641A-4A63-B37B-56D60B378A63}" type="slidenum">
              <a:rPr lang="is-IS" smtClean="0"/>
              <a:t>8</a:t>
            </a:fld>
            <a:endParaRPr lang="is-IS"/>
          </a:p>
        </p:txBody>
      </p:sp>
    </p:spTree>
    <p:extLst>
      <p:ext uri="{BB962C8B-B14F-4D97-AF65-F5344CB8AC3E}">
        <p14:creationId xmlns:p14="http://schemas.microsoft.com/office/powerpoint/2010/main" val="303740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Hámarksstytting: </a:t>
            </a:r>
            <a:r>
              <a:rPr lang="is-IS" b="1" dirty="0"/>
              <a:t>Hlé</a:t>
            </a:r>
            <a:r>
              <a:rPr lang="is-IS" b="1" baseline="0" dirty="0"/>
              <a:t> eru ekki á forræði starfsmanna og viðvera á starfsstað er samfelld. </a:t>
            </a:r>
            <a:r>
              <a:rPr lang="is-IS" sz="1200" baseline="0" dirty="0"/>
              <a:t>G</a:t>
            </a:r>
            <a:r>
              <a:rPr lang="is-IS" sz="1200" dirty="0"/>
              <a:t>rein 3.1 um matar- og kaffitíma á dagvinnutímabili </a:t>
            </a:r>
            <a:r>
              <a:rPr lang="is-IS" sz="1200" dirty="0" err="1"/>
              <a:t>óvirk</a:t>
            </a:r>
            <a:r>
              <a:rPr lang="is-IS" sz="1200" dirty="0"/>
              <a:t> þ.e. gert er ráð fyrir að starfsfólk</a:t>
            </a:r>
            <a:r>
              <a:rPr lang="is-IS" sz="1200" baseline="0" dirty="0"/>
              <a:t> geti matast á starfsstað en ekki er um skipulögð neysluhlé í skilningi kjarasamnings að ræða. </a:t>
            </a: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b="1" dirty="0"/>
              <a:t>Tryggja skal </a:t>
            </a:r>
            <a:r>
              <a:rPr lang="is-IS" sz="1200" b="1" dirty="0" err="1"/>
              <a:t>starfsfólki</a:t>
            </a:r>
            <a:r>
              <a:rPr lang="is-IS" sz="1200" b="1" dirty="0"/>
              <a:t> a.m.k. samfelldar 15 mínútur á dag til að nærast – Ef það vinnur 6 </a:t>
            </a:r>
            <a:r>
              <a:rPr lang="is-IS" sz="1200" b="1" dirty="0" err="1"/>
              <a:t>klst</a:t>
            </a:r>
            <a:r>
              <a:rPr lang="is-IS" sz="1200" b="1" dirty="0"/>
              <a:t> eða meir á dag. dettur þetta viðmið inn.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b="1" dirty="0"/>
          </a:p>
          <a:p>
            <a:r>
              <a:rPr lang="is-IS" dirty="0"/>
              <a:t>Dæmi 1: Hefðbundin neysluhlé eru hluti af vinnutímanum og eru því ekki á forræði starfsmannsins. Skipulagið gerir ráð fyrir að samfella sé í vinnudeginum. Dagleg stytting: Hver vinnudagur styttur í upphafi eða lok dags og hefðbundin neysluhlé eru hluti af vinnutímanum. Vinnutími gæti þá til dæmis verið frá kl. 8:00 –15:12.</a:t>
            </a:r>
          </a:p>
          <a:p>
            <a:endParaRPr lang="is-IS" dirty="0"/>
          </a:p>
          <a:p>
            <a:r>
              <a:rPr lang="is-IS" dirty="0"/>
              <a:t>Vikuleg stytting: Samfelld stytting tekin út á einum vinnudegi í viku og hefðbundin neysluhlé eru hluti af vinnutímanum. Vinnutími gæti þá til dæmis verið frá kl. 8-16 fjóra daga vikunnar en frá kl. 8-12 einn dag í vikunnar.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s-IS" dirty="0"/>
          </a:p>
        </p:txBody>
      </p:sp>
      <p:sp>
        <p:nvSpPr>
          <p:cNvPr id="4" name="Skyggnunúmersstaðgengill 3"/>
          <p:cNvSpPr>
            <a:spLocks noGrp="1"/>
          </p:cNvSpPr>
          <p:nvPr>
            <p:ph type="sldNum" sz="quarter" idx="10"/>
          </p:nvPr>
        </p:nvSpPr>
        <p:spPr/>
        <p:txBody>
          <a:bodyPr/>
          <a:lstStyle/>
          <a:p>
            <a:fld id="{53964DEC-641A-4A63-B37B-56D60B378A63}" type="slidenum">
              <a:rPr lang="is-IS" smtClean="0"/>
              <a:t>9</a:t>
            </a:fld>
            <a:endParaRPr lang="is-IS"/>
          </a:p>
        </p:txBody>
      </p:sp>
    </p:spTree>
    <p:extLst>
      <p:ext uri="{BB962C8B-B14F-4D97-AF65-F5344CB8AC3E}">
        <p14:creationId xmlns:p14="http://schemas.microsoft.com/office/powerpoint/2010/main" val="1307175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a:t>Ráða starfsfólk, koma þeim inn í starfið, skipuleggja starfið </a:t>
            </a:r>
            <a:r>
              <a:rPr lang="is-IS" dirty="0" err="1"/>
              <a:t>ofl</a:t>
            </a:r>
            <a:r>
              <a:rPr lang="is-IS" dirty="0"/>
              <a:t>. </a:t>
            </a:r>
          </a:p>
          <a:p>
            <a:endParaRPr lang="is-IS" dirty="0"/>
          </a:p>
          <a:p>
            <a:r>
              <a:rPr lang="is-IS" dirty="0"/>
              <a:t>Vegna veikinda starfsfólk :´Þar sem að stytting vinnuvikunnar hefur verið tekinn upp hefur skammtíma veikindum fækkað. </a:t>
            </a:r>
          </a:p>
        </p:txBody>
      </p:sp>
      <p:sp>
        <p:nvSpPr>
          <p:cNvPr id="4" name="Skyggnunúmersstaðgengill 3"/>
          <p:cNvSpPr>
            <a:spLocks noGrp="1"/>
          </p:cNvSpPr>
          <p:nvPr>
            <p:ph type="sldNum" sz="quarter" idx="5"/>
          </p:nvPr>
        </p:nvSpPr>
        <p:spPr/>
        <p:txBody>
          <a:bodyPr/>
          <a:lstStyle/>
          <a:p>
            <a:fld id="{F08050EA-9F0E-4570-8264-8A3DFA83C338}" type="slidenum">
              <a:rPr lang="is-IS" smtClean="0"/>
              <a:t>10</a:t>
            </a:fld>
            <a:endParaRPr lang="is-IS"/>
          </a:p>
        </p:txBody>
      </p:sp>
    </p:spTree>
    <p:extLst>
      <p:ext uri="{BB962C8B-B14F-4D97-AF65-F5344CB8AC3E}">
        <p14:creationId xmlns:p14="http://schemas.microsoft.com/office/powerpoint/2010/main" val="3024163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ilskyggna">
    <p:spTree>
      <p:nvGrpSpPr>
        <p:cNvPr id="1" name=""/>
        <p:cNvGrpSpPr/>
        <p:nvPr/>
      </p:nvGrpSpPr>
      <p:grpSpPr>
        <a:xfrm>
          <a:off x="0" y="0"/>
          <a:ext cx="0" cy="0"/>
          <a:chOff x="0" y="0"/>
          <a:chExt cx="0" cy="0"/>
        </a:xfrm>
      </p:grpSpPr>
      <p:sp>
        <p:nvSpPr>
          <p:cNvPr id="2" name="Titill 1"/>
          <p:cNvSpPr>
            <a:spLocks noGrp="1"/>
          </p:cNvSpPr>
          <p:nvPr>
            <p:ph type="ctrTitle"/>
          </p:nvPr>
        </p:nvSpPr>
        <p:spPr>
          <a:xfrm>
            <a:off x="1524000" y="1122363"/>
            <a:ext cx="9144000" cy="2387600"/>
          </a:xfrm>
        </p:spPr>
        <p:txBody>
          <a:bodyPr anchor="b"/>
          <a:lstStyle>
            <a:lvl1pPr algn="ctr">
              <a:defRPr sz="6000"/>
            </a:lvl1pPr>
          </a:lstStyle>
          <a:p>
            <a:r>
              <a:rPr lang="is-IS"/>
              <a:t>Smelltu til að breyta stíl aðaltitils</a:t>
            </a:r>
          </a:p>
        </p:txBody>
      </p:sp>
      <p:sp>
        <p:nvSpPr>
          <p:cNvPr id="3" name="Undirtitil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s-IS"/>
              <a:t>Smelltu til að breyta stíl aðalundirtitla</a:t>
            </a:r>
          </a:p>
        </p:txBody>
      </p:sp>
      <p:sp>
        <p:nvSpPr>
          <p:cNvPr id="4" name="Dagsetningarstaðgengill 3"/>
          <p:cNvSpPr>
            <a:spLocks noGrp="1"/>
          </p:cNvSpPr>
          <p:nvPr>
            <p:ph type="dt" sz="half" idx="10"/>
          </p:nvPr>
        </p:nvSpPr>
        <p:spPr/>
        <p:txBody>
          <a:bodyPr/>
          <a:lstStyle/>
          <a:p>
            <a:endParaRPr lang="is-IS"/>
          </a:p>
        </p:txBody>
      </p:sp>
      <p:sp>
        <p:nvSpPr>
          <p:cNvPr id="5" name="Síðufótarstaðgengill 4"/>
          <p:cNvSpPr>
            <a:spLocks noGrp="1"/>
          </p:cNvSpPr>
          <p:nvPr>
            <p:ph type="ftr" sz="quarter" idx="11"/>
          </p:nvPr>
        </p:nvSpPr>
        <p:spPr/>
        <p:txBody>
          <a:bodyPr/>
          <a:lstStyle/>
          <a:p>
            <a:endParaRPr lang="is-IS"/>
          </a:p>
        </p:txBody>
      </p:sp>
      <p:sp>
        <p:nvSpPr>
          <p:cNvPr id="6" name="Skyggnunúmersstaðgengill 5"/>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545406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ill og lóðréttur text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a:t>Smelltu til að breyta stíl aðaltitils</a:t>
            </a:r>
          </a:p>
        </p:txBody>
      </p:sp>
      <p:sp>
        <p:nvSpPr>
          <p:cNvPr id="3" name="Staðgengill lóðrétts texta 2"/>
          <p:cNvSpPr>
            <a:spLocks noGrp="1"/>
          </p:cNvSpPr>
          <p:nvPr>
            <p:ph type="body" orient="vert" idx="1"/>
          </p:nvPr>
        </p:nvSpPr>
        <p:spPr/>
        <p:txBody>
          <a:bodyPr vert="eaVert"/>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p>
        </p:txBody>
      </p:sp>
      <p:sp>
        <p:nvSpPr>
          <p:cNvPr id="4" name="Dagsetningarstaðgengill 3"/>
          <p:cNvSpPr>
            <a:spLocks noGrp="1"/>
          </p:cNvSpPr>
          <p:nvPr>
            <p:ph type="dt" sz="half" idx="10"/>
          </p:nvPr>
        </p:nvSpPr>
        <p:spPr/>
        <p:txBody>
          <a:bodyPr/>
          <a:lstStyle/>
          <a:p>
            <a:endParaRPr lang="is-IS"/>
          </a:p>
        </p:txBody>
      </p:sp>
      <p:sp>
        <p:nvSpPr>
          <p:cNvPr id="5" name="Síðufótarstaðgengill 4"/>
          <p:cNvSpPr>
            <a:spLocks noGrp="1"/>
          </p:cNvSpPr>
          <p:nvPr>
            <p:ph type="ftr" sz="quarter" idx="11"/>
          </p:nvPr>
        </p:nvSpPr>
        <p:spPr/>
        <p:txBody>
          <a:bodyPr/>
          <a:lstStyle/>
          <a:p>
            <a:endParaRPr lang="is-IS"/>
          </a:p>
        </p:txBody>
      </p:sp>
      <p:sp>
        <p:nvSpPr>
          <p:cNvPr id="6" name="Skyggnunúmersstaðgengill 5"/>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1992731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óðréttur titill og texti">
    <p:spTree>
      <p:nvGrpSpPr>
        <p:cNvPr id="1" name=""/>
        <p:cNvGrpSpPr/>
        <p:nvPr/>
      </p:nvGrpSpPr>
      <p:grpSpPr>
        <a:xfrm>
          <a:off x="0" y="0"/>
          <a:ext cx="0" cy="0"/>
          <a:chOff x="0" y="0"/>
          <a:chExt cx="0" cy="0"/>
        </a:xfrm>
      </p:grpSpPr>
      <p:sp>
        <p:nvSpPr>
          <p:cNvPr id="2" name="Lóðréttur titill 1"/>
          <p:cNvSpPr>
            <a:spLocks noGrp="1"/>
          </p:cNvSpPr>
          <p:nvPr>
            <p:ph type="title" orient="vert"/>
          </p:nvPr>
        </p:nvSpPr>
        <p:spPr>
          <a:xfrm>
            <a:off x="8724900" y="365125"/>
            <a:ext cx="2628900" cy="5811838"/>
          </a:xfrm>
        </p:spPr>
        <p:txBody>
          <a:bodyPr vert="eaVert"/>
          <a:lstStyle/>
          <a:p>
            <a:r>
              <a:rPr lang="is-IS"/>
              <a:t>Smelltu til að breyta stíl aðaltitils</a:t>
            </a:r>
          </a:p>
        </p:txBody>
      </p:sp>
      <p:sp>
        <p:nvSpPr>
          <p:cNvPr id="3" name="Staðgengill lóðrétts texta 2"/>
          <p:cNvSpPr>
            <a:spLocks noGrp="1"/>
          </p:cNvSpPr>
          <p:nvPr>
            <p:ph type="body" orient="vert" idx="1"/>
          </p:nvPr>
        </p:nvSpPr>
        <p:spPr>
          <a:xfrm>
            <a:off x="838200" y="365125"/>
            <a:ext cx="7734300" cy="5811838"/>
          </a:xfrm>
        </p:spPr>
        <p:txBody>
          <a:bodyPr vert="eaVert"/>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p>
        </p:txBody>
      </p:sp>
      <p:sp>
        <p:nvSpPr>
          <p:cNvPr id="4" name="Dagsetningarstaðgengill 3"/>
          <p:cNvSpPr>
            <a:spLocks noGrp="1"/>
          </p:cNvSpPr>
          <p:nvPr>
            <p:ph type="dt" sz="half" idx="10"/>
          </p:nvPr>
        </p:nvSpPr>
        <p:spPr/>
        <p:txBody>
          <a:bodyPr/>
          <a:lstStyle/>
          <a:p>
            <a:endParaRPr lang="is-IS"/>
          </a:p>
        </p:txBody>
      </p:sp>
      <p:sp>
        <p:nvSpPr>
          <p:cNvPr id="5" name="Síðufótarstaðgengill 4"/>
          <p:cNvSpPr>
            <a:spLocks noGrp="1"/>
          </p:cNvSpPr>
          <p:nvPr>
            <p:ph type="ftr" sz="quarter" idx="11"/>
          </p:nvPr>
        </p:nvSpPr>
        <p:spPr/>
        <p:txBody>
          <a:bodyPr/>
          <a:lstStyle/>
          <a:p>
            <a:endParaRPr lang="is-IS"/>
          </a:p>
        </p:txBody>
      </p:sp>
      <p:sp>
        <p:nvSpPr>
          <p:cNvPr id="6" name="Skyggnunúmersstaðgengill 5"/>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1879792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Heiti fyrirlesturs copy 3">
    <p:spTree>
      <p:nvGrpSpPr>
        <p:cNvPr id="1" name=""/>
        <p:cNvGrpSpPr/>
        <p:nvPr/>
      </p:nvGrpSpPr>
      <p:grpSpPr>
        <a:xfrm>
          <a:off x="0" y="0"/>
          <a:ext cx="0" cy="0"/>
          <a:chOff x="0" y="0"/>
          <a:chExt cx="0" cy="0"/>
        </a:xfrm>
      </p:grpSpPr>
      <p:sp>
        <p:nvSpPr>
          <p:cNvPr id="46" name="Rectangle"/>
          <p:cNvSpPr/>
          <p:nvPr/>
        </p:nvSpPr>
        <p:spPr>
          <a:xfrm>
            <a:off x="-14354" y="5723004"/>
            <a:ext cx="12220708" cy="1160463"/>
          </a:xfrm>
          <a:prstGeom prst="rect">
            <a:avLst/>
          </a:prstGeom>
          <a:solidFill>
            <a:srgbClr val="FDD559"/>
          </a:solidFill>
          <a:ln w="12700">
            <a:miter lim="400000"/>
          </a:ln>
        </p:spPr>
        <p:txBody>
          <a:bodyPr lIns="0" tIns="0" rIns="0" bIns="0" anchor="ctr"/>
          <a:lstStyle/>
          <a:p>
            <a:pPr algn="ctr" defTabSz="412750">
              <a:spcBef>
                <a:spcPts val="0"/>
              </a:spcBef>
              <a:defRPr sz="3200" b="0">
                <a:solidFill>
                  <a:srgbClr val="FFFFFF"/>
                </a:solidFill>
                <a:latin typeface="Helvetica Neue Medium"/>
                <a:ea typeface="Helvetica Neue Medium"/>
                <a:cs typeface="Helvetica Neue Medium"/>
                <a:sym typeface="Helvetica Neue Medium"/>
              </a:defRPr>
            </a:pPr>
            <a:endParaRPr sz="1600"/>
          </a:p>
        </p:txBody>
      </p:sp>
      <p:sp>
        <p:nvSpPr>
          <p:cNvPr id="47" name="Rectangle"/>
          <p:cNvSpPr/>
          <p:nvPr/>
        </p:nvSpPr>
        <p:spPr>
          <a:xfrm>
            <a:off x="-14354" y="-139149"/>
            <a:ext cx="12220708" cy="5889713"/>
          </a:xfrm>
          <a:prstGeom prst="rect">
            <a:avLst/>
          </a:prstGeom>
          <a:solidFill>
            <a:srgbClr val="0476E1"/>
          </a:solidFill>
          <a:ln w="12700">
            <a:miter lim="400000"/>
          </a:ln>
        </p:spPr>
        <p:txBody>
          <a:bodyPr lIns="0" tIns="0" rIns="0" bIns="0" anchor="ctr"/>
          <a:lstStyle/>
          <a:p>
            <a:pPr algn="ctr" defTabSz="412750">
              <a:spcBef>
                <a:spcPts val="0"/>
              </a:spcBef>
              <a:defRPr sz="3200" b="0">
                <a:solidFill>
                  <a:srgbClr val="FFFFFF"/>
                </a:solidFill>
                <a:latin typeface="Helvetica Neue Medium"/>
                <a:ea typeface="Helvetica Neue Medium"/>
                <a:cs typeface="Helvetica Neue Medium"/>
                <a:sym typeface="Helvetica Neue Medium"/>
              </a:defRPr>
            </a:pPr>
            <a:endParaRPr sz="1600"/>
          </a:p>
        </p:txBody>
      </p:sp>
      <p:pic>
        <p:nvPicPr>
          <p:cNvPr id="48" name="Group 218.jpg" descr="Group 218.jpg"/>
          <p:cNvPicPr>
            <a:picLocks noChangeAspect="1"/>
          </p:cNvPicPr>
          <p:nvPr/>
        </p:nvPicPr>
        <p:blipFill>
          <a:blip r:embed="rId2"/>
          <a:stretch>
            <a:fillRect/>
          </a:stretch>
        </p:blipFill>
        <p:spPr>
          <a:xfrm>
            <a:off x="6650325" y="3468716"/>
            <a:ext cx="4631751" cy="3417007"/>
          </a:xfrm>
          <a:prstGeom prst="rect">
            <a:avLst/>
          </a:prstGeom>
          <a:ln w="12700">
            <a:miter lim="400000"/>
          </a:ln>
        </p:spPr>
      </p:pic>
      <p:sp>
        <p:nvSpPr>
          <p:cNvPr id="49" name="Text"/>
          <p:cNvSpPr txBox="1"/>
          <p:nvPr/>
        </p:nvSpPr>
        <p:spPr>
          <a:xfrm>
            <a:off x="2255267" y="3334102"/>
            <a:ext cx="51361" cy="189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endParaRPr sz="900"/>
          </a:p>
        </p:txBody>
      </p:sp>
      <p:pic>
        <p:nvPicPr>
          <p:cNvPr id="53" name="Image" descr="Image"/>
          <p:cNvPicPr>
            <a:picLocks noChangeAspect="1"/>
          </p:cNvPicPr>
          <p:nvPr/>
        </p:nvPicPr>
        <p:blipFill>
          <a:blip r:embed="rId3"/>
          <a:stretch>
            <a:fillRect/>
          </a:stretch>
        </p:blipFill>
        <p:spPr>
          <a:xfrm>
            <a:off x="406400" y="406400"/>
            <a:ext cx="457202" cy="715874"/>
          </a:xfrm>
          <a:prstGeom prst="rect">
            <a:avLst/>
          </a:prstGeom>
          <a:ln w="12700">
            <a:miter lim="400000"/>
          </a:ln>
        </p:spPr>
      </p:pic>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7" name="Text Placeholder 2">
            <a:extLst>
              <a:ext uri="{FF2B5EF4-FFF2-40B4-BE49-F238E27FC236}">
                <a16:creationId xmlns:a16="http://schemas.microsoft.com/office/drawing/2014/main" id="{0C343A07-EEE3-A34A-9744-5BCE3D943E27}"/>
              </a:ext>
            </a:extLst>
          </p:cNvPr>
          <p:cNvSpPr>
            <a:spLocks noGrp="1"/>
          </p:cNvSpPr>
          <p:nvPr>
            <p:ph type="body" sz="quarter" idx="16" hasCustomPrompt="1"/>
          </p:nvPr>
        </p:nvSpPr>
        <p:spPr>
          <a:xfrm>
            <a:off x="1262857" y="2509308"/>
            <a:ext cx="7659688" cy="838200"/>
          </a:xfrm>
        </p:spPr>
        <p:txBody>
          <a:bodyPr>
            <a:normAutofit/>
          </a:bodyPr>
          <a:lstStyle>
            <a:lvl1pPr marL="0" indent="0">
              <a:buNone/>
              <a:defRPr sz="5000" b="1">
                <a:solidFill>
                  <a:schemeClr val="bg1"/>
                </a:solidFill>
                <a:latin typeface="Arial" panose="020B0604020202020204" pitchFamily="34" charset="0"/>
                <a:cs typeface="Arial" panose="020B0604020202020204" pitchFamily="34" charset="0"/>
              </a:defRPr>
            </a:lvl1pPr>
          </a:lstStyle>
          <a:p>
            <a:pPr lvl="0"/>
            <a:r>
              <a:rPr lang="en-IS" dirty="0"/>
              <a:t>Fyrirsögn fyrirlesturs</a:t>
            </a:r>
          </a:p>
        </p:txBody>
      </p:sp>
      <p:sp>
        <p:nvSpPr>
          <p:cNvPr id="18" name="Text Placeholder 2">
            <a:extLst>
              <a:ext uri="{FF2B5EF4-FFF2-40B4-BE49-F238E27FC236}">
                <a16:creationId xmlns:a16="http://schemas.microsoft.com/office/drawing/2014/main" id="{20339ABE-D946-B642-81AD-5B4E692758BF}"/>
              </a:ext>
            </a:extLst>
          </p:cNvPr>
          <p:cNvSpPr>
            <a:spLocks noGrp="1"/>
          </p:cNvSpPr>
          <p:nvPr>
            <p:ph type="body" sz="quarter" idx="17" hasCustomPrompt="1"/>
          </p:nvPr>
        </p:nvSpPr>
        <p:spPr>
          <a:xfrm>
            <a:off x="1279790" y="3384385"/>
            <a:ext cx="7659688" cy="434975"/>
          </a:xfrm>
        </p:spPr>
        <p:txBody>
          <a:bodyPr>
            <a:normAutofit/>
          </a:bodyPr>
          <a:lstStyle>
            <a:lvl1pPr marL="0" indent="0">
              <a:buNone/>
              <a:defRPr sz="2500" b="0">
                <a:solidFill>
                  <a:schemeClr val="bg1"/>
                </a:solidFill>
                <a:latin typeface="Arial" panose="020B0604020202020204" pitchFamily="34" charset="0"/>
                <a:cs typeface="Arial" panose="020B0604020202020204" pitchFamily="34" charset="0"/>
              </a:defRPr>
            </a:lvl1pPr>
          </a:lstStyle>
          <a:p>
            <a:r>
              <a:rPr lang="en-GB" dirty="0" err="1"/>
              <a:t>Undirtitill</a:t>
            </a:r>
            <a:r>
              <a:rPr lang="en-GB" dirty="0"/>
              <a:t> </a:t>
            </a:r>
            <a:r>
              <a:rPr lang="en-GB" dirty="0" err="1"/>
              <a:t>fyrirlesturs</a:t>
            </a:r>
            <a:endParaRPr lang="en-GB" dirty="0"/>
          </a:p>
        </p:txBody>
      </p:sp>
      <p:sp>
        <p:nvSpPr>
          <p:cNvPr id="20" name="Text Placeholder 2">
            <a:extLst>
              <a:ext uri="{FF2B5EF4-FFF2-40B4-BE49-F238E27FC236}">
                <a16:creationId xmlns:a16="http://schemas.microsoft.com/office/drawing/2014/main" id="{97CF37E1-ADED-9D4F-8CB2-25BEA415BF84}"/>
              </a:ext>
            </a:extLst>
          </p:cNvPr>
          <p:cNvSpPr>
            <a:spLocks noGrp="1"/>
          </p:cNvSpPr>
          <p:nvPr>
            <p:ph type="body" sz="quarter" idx="18" hasCustomPrompt="1"/>
          </p:nvPr>
        </p:nvSpPr>
        <p:spPr>
          <a:xfrm>
            <a:off x="1279790" y="6201189"/>
            <a:ext cx="7659688" cy="204093"/>
          </a:xfrm>
        </p:spPr>
        <p:txBody>
          <a:bodyPr>
            <a:normAutofit/>
          </a:bodyPr>
          <a:lstStyle>
            <a:lvl1pPr marL="0" indent="0">
              <a:buNone/>
              <a:defRPr sz="1500" b="1">
                <a:solidFill>
                  <a:schemeClr val="bg1"/>
                </a:solidFill>
                <a:latin typeface="Arial" panose="020B0604020202020204" pitchFamily="34" charset="0"/>
                <a:cs typeface="Arial" panose="020B0604020202020204" pitchFamily="34" charset="0"/>
              </a:defRPr>
            </a:lvl1pPr>
          </a:lstStyle>
          <a:p>
            <a:r>
              <a:rPr lang="en-GB" dirty="0" err="1"/>
              <a:t>Nafn</a:t>
            </a:r>
            <a:r>
              <a:rPr lang="en-GB" dirty="0"/>
              <a:t> </a:t>
            </a:r>
            <a:r>
              <a:rPr lang="en-GB" dirty="0" err="1"/>
              <a:t>og</a:t>
            </a:r>
            <a:r>
              <a:rPr lang="en-GB" dirty="0"/>
              <a:t> </a:t>
            </a:r>
            <a:r>
              <a:rPr lang="en-GB" dirty="0" err="1"/>
              <a:t>dagsetning</a:t>
            </a:r>
            <a:endParaRPr lang="en-GB" dirty="0"/>
          </a:p>
        </p:txBody>
      </p:sp>
    </p:spTree>
    <p:extLst>
      <p:ext uri="{BB962C8B-B14F-4D97-AF65-F5344CB8AC3E}">
        <p14:creationId xmlns:p14="http://schemas.microsoft.com/office/powerpoint/2010/main" val="146635048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Kaflatitill">
    <p:spTree>
      <p:nvGrpSpPr>
        <p:cNvPr id="1" name=""/>
        <p:cNvGrpSpPr/>
        <p:nvPr/>
      </p:nvGrpSpPr>
      <p:grpSpPr>
        <a:xfrm>
          <a:off x="0" y="0"/>
          <a:ext cx="0" cy="0"/>
          <a:chOff x="0" y="0"/>
          <a:chExt cx="0" cy="0"/>
        </a:xfrm>
      </p:grpSpPr>
      <p:pic>
        <p:nvPicPr>
          <p:cNvPr id="73" name="Image" descr="Image"/>
          <p:cNvPicPr>
            <a:picLocks noChangeAspect="1"/>
          </p:cNvPicPr>
          <p:nvPr/>
        </p:nvPicPr>
        <p:blipFill>
          <a:blip r:embed="rId2"/>
          <a:stretch>
            <a:fillRect/>
          </a:stretch>
        </p:blipFill>
        <p:spPr>
          <a:xfrm>
            <a:off x="387350" y="400050"/>
            <a:ext cx="457202" cy="715874"/>
          </a:xfrm>
          <a:prstGeom prst="rect">
            <a:avLst/>
          </a:prstGeom>
          <a:ln w="12700">
            <a:miter lim="400000"/>
          </a:ln>
        </p:spPr>
      </p:pic>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ext Placeholder 2">
            <a:extLst>
              <a:ext uri="{FF2B5EF4-FFF2-40B4-BE49-F238E27FC236}">
                <a16:creationId xmlns:a16="http://schemas.microsoft.com/office/drawing/2014/main" id="{8D403527-120F-334E-AF19-5514F6DC2AC7}"/>
              </a:ext>
            </a:extLst>
          </p:cNvPr>
          <p:cNvSpPr>
            <a:spLocks noGrp="1"/>
          </p:cNvSpPr>
          <p:nvPr>
            <p:ph type="body" sz="quarter" idx="16" hasCustomPrompt="1"/>
          </p:nvPr>
        </p:nvSpPr>
        <p:spPr>
          <a:xfrm>
            <a:off x="1253331" y="2703136"/>
            <a:ext cx="4066814" cy="812800"/>
          </a:xfrm>
        </p:spPr>
        <p:txBody>
          <a:bodyPr>
            <a:normAutofit/>
          </a:bodyPr>
          <a:lstStyle>
            <a:lvl1pPr marL="0" indent="0">
              <a:buNone/>
              <a:defRPr sz="5000" b="1">
                <a:latin typeface="Arial" panose="020B0604020202020204" pitchFamily="34" charset="0"/>
                <a:cs typeface="Arial" panose="020B0604020202020204" pitchFamily="34" charset="0"/>
              </a:defRPr>
            </a:lvl1pPr>
          </a:lstStyle>
          <a:p>
            <a:pPr lvl="0"/>
            <a:r>
              <a:rPr lang="en-IS" dirty="0"/>
              <a:t>Fyrirsögn</a:t>
            </a:r>
          </a:p>
        </p:txBody>
      </p:sp>
      <p:sp>
        <p:nvSpPr>
          <p:cNvPr id="8" name="Text Placeholder 2">
            <a:extLst>
              <a:ext uri="{FF2B5EF4-FFF2-40B4-BE49-F238E27FC236}">
                <a16:creationId xmlns:a16="http://schemas.microsoft.com/office/drawing/2014/main" id="{69D53C22-14C8-7B4D-8D9D-E4ACC6960EE8}"/>
              </a:ext>
            </a:extLst>
          </p:cNvPr>
          <p:cNvSpPr>
            <a:spLocks noGrp="1"/>
          </p:cNvSpPr>
          <p:nvPr>
            <p:ph type="body" sz="quarter" idx="17" hasCustomPrompt="1"/>
          </p:nvPr>
        </p:nvSpPr>
        <p:spPr>
          <a:xfrm>
            <a:off x="1253331" y="3585210"/>
            <a:ext cx="3900560" cy="340029"/>
          </a:xfrm>
        </p:spPr>
        <p:txBody>
          <a:bodyPr>
            <a:normAutofit/>
          </a:bodyPr>
          <a:lstStyle>
            <a:lvl1pPr marL="0" indent="0">
              <a:buNone/>
              <a:defRPr sz="2000" b="0">
                <a:latin typeface="Arial" panose="020B0604020202020204" pitchFamily="34" charset="0"/>
                <a:cs typeface="Arial" panose="020B0604020202020204" pitchFamily="34" charset="0"/>
              </a:defRPr>
            </a:lvl1pPr>
          </a:lstStyle>
          <a:p>
            <a:r>
              <a:rPr lang="en-GB" dirty="0" err="1"/>
              <a:t>Smelltu</a:t>
            </a:r>
            <a:r>
              <a:rPr lang="en-GB" dirty="0"/>
              <a:t> </a:t>
            </a:r>
            <a:r>
              <a:rPr lang="en-GB" dirty="0" err="1"/>
              <a:t>hér</a:t>
            </a:r>
            <a:r>
              <a:rPr lang="en-GB" dirty="0"/>
              <a:t> </a:t>
            </a:r>
            <a:r>
              <a:rPr lang="en-GB" dirty="0" err="1"/>
              <a:t>til</a:t>
            </a:r>
            <a:r>
              <a:rPr lang="en-GB" dirty="0"/>
              <a:t> </a:t>
            </a:r>
            <a:r>
              <a:rPr lang="en-GB" dirty="0" err="1"/>
              <a:t>að</a:t>
            </a:r>
            <a:r>
              <a:rPr lang="en-GB" dirty="0"/>
              <a:t> </a:t>
            </a:r>
            <a:r>
              <a:rPr lang="en-GB" dirty="0" err="1"/>
              <a:t>skrifa</a:t>
            </a:r>
            <a:r>
              <a:rPr lang="en-GB" dirty="0"/>
              <a:t> </a:t>
            </a:r>
            <a:r>
              <a:rPr lang="en-GB" dirty="0" err="1"/>
              <a:t>texta</a:t>
            </a:r>
            <a:endParaRPr lang="en-GB" dirty="0"/>
          </a:p>
        </p:txBody>
      </p:sp>
      <p:pic>
        <p:nvPicPr>
          <p:cNvPr id="10" name="Picture 9">
            <a:extLst>
              <a:ext uri="{FF2B5EF4-FFF2-40B4-BE49-F238E27FC236}">
                <a16:creationId xmlns:a16="http://schemas.microsoft.com/office/drawing/2014/main" id="{94F4F1FE-186C-DF4C-AB69-0EBCB7C2A399}"/>
              </a:ext>
            </a:extLst>
          </p:cNvPr>
          <p:cNvPicPr>
            <a:picLocks noChangeAspect="1"/>
          </p:cNvPicPr>
          <p:nvPr userDrawn="1"/>
        </p:nvPicPr>
        <p:blipFill>
          <a:blip r:embed="rId3"/>
          <a:stretch>
            <a:fillRect/>
          </a:stretch>
        </p:blipFill>
        <p:spPr>
          <a:xfrm>
            <a:off x="6498089" y="0"/>
            <a:ext cx="5693911" cy="6858000"/>
          </a:xfrm>
          <a:prstGeom prst="rect">
            <a:avLst/>
          </a:prstGeom>
        </p:spPr>
      </p:pic>
    </p:spTree>
    <p:extLst>
      <p:ext uri="{BB962C8B-B14F-4D97-AF65-F5344CB8AC3E}">
        <p14:creationId xmlns:p14="http://schemas.microsoft.com/office/powerpoint/2010/main" val="109022803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Fyrirsögn, punktar, teikning copy 2">
    <p:spTree>
      <p:nvGrpSpPr>
        <p:cNvPr id="1" name=""/>
        <p:cNvGrpSpPr/>
        <p:nvPr/>
      </p:nvGrpSpPr>
      <p:grpSpPr>
        <a:xfrm>
          <a:off x="0" y="0"/>
          <a:ext cx="0" cy="0"/>
          <a:chOff x="0" y="0"/>
          <a:chExt cx="0" cy="0"/>
        </a:xfrm>
      </p:grpSpPr>
      <p:pic>
        <p:nvPicPr>
          <p:cNvPr id="258" name="Image" descr="Image"/>
          <p:cNvPicPr>
            <a:picLocks noChangeAspect="1"/>
          </p:cNvPicPr>
          <p:nvPr/>
        </p:nvPicPr>
        <p:blipFill>
          <a:blip r:embed="rId2"/>
          <a:stretch>
            <a:fillRect/>
          </a:stretch>
        </p:blipFill>
        <p:spPr>
          <a:xfrm>
            <a:off x="387350" y="400050"/>
            <a:ext cx="457202" cy="715874"/>
          </a:xfrm>
          <a:prstGeom prst="rect">
            <a:avLst/>
          </a:prstGeom>
          <a:ln w="12700">
            <a:miter lim="400000"/>
          </a:ln>
        </p:spPr>
      </p:pic>
      <p:sp>
        <p:nvSpPr>
          <p:cNvPr id="2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 name="Text Placeholder 2">
            <a:extLst>
              <a:ext uri="{FF2B5EF4-FFF2-40B4-BE49-F238E27FC236}">
                <a16:creationId xmlns:a16="http://schemas.microsoft.com/office/drawing/2014/main" id="{1D8E3A77-69B9-0A4E-9A56-96EEC47FB7AC}"/>
              </a:ext>
            </a:extLst>
          </p:cNvPr>
          <p:cNvSpPr>
            <a:spLocks noGrp="1"/>
          </p:cNvSpPr>
          <p:nvPr>
            <p:ph type="body" sz="quarter" idx="17" hasCustomPrompt="1"/>
          </p:nvPr>
        </p:nvSpPr>
        <p:spPr>
          <a:xfrm>
            <a:off x="1271458" y="1782233"/>
            <a:ext cx="4566444" cy="812800"/>
          </a:xfrm>
        </p:spPr>
        <p:txBody>
          <a:bodyPr>
            <a:normAutofit/>
          </a:bodyPr>
          <a:lstStyle>
            <a:lvl1pPr marL="0" indent="0">
              <a:buNone/>
              <a:defRPr sz="3600" b="1">
                <a:latin typeface="Arial" panose="020B0604020202020204" pitchFamily="34" charset="0"/>
                <a:cs typeface="Arial" panose="020B0604020202020204" pitchFamily="34" charset="0"/>
              </a:defRPr>
            </a:lvl1pPr>
          </a:lstStyle>
          <a:p>
            <a:pPr lvl="0"/>
            <a:r>
              <a:rPr lang="en-IS" dirty="0"/>
              <a:t>Stór fyrirsögn</a:t>
            </a:r>
          </a:p>
        </p:txBody>
      </p:sp>
      <p:sp>
        <p:nvSpPr>
          <p:cNvPr id="20" name="Text Placeholder 2">
            <a:extLst>
              <a:ext uri="{FF2B5EF4-FFF2-40B4-BE49-F238E27FC236}">
                <a16:creationId xmlns:a16="http://schemas.microsoft.com/office/drawing/2014/main" id="{8D4A5E59-0606-2548-A0EA-5DC4790C55C6}"/>
              </a:ext>
            </a:extLst>
          </p:cNvPr>
          <p:cNvSpPr>
            <a:spLocks noGrp="1"/>
          </p:cNvSpPr>
          <p:nvPr>
            <p:ph type="body" sz="quarter" idx="22" hasCustomPrompt="1"/>
          </p:nvPr>
        </p:nvSpPr>
        <p:spPr>
          <a:xfrm>
            <a:off x="1284158" y="2779130"/>
            <a:ext cx="4566444" cy="315383"/>
          </a:xfrm>
        </p:spPr>
        <p:txBody>
          <a:bodyPr>
            <a:normAutofit/>
          </a:bodyPr>
          <a:lstStyle>
            <a:lvl1pPr marL="0" indent="0">
              <a:buNone/>
              <a:defRPr sz="2000" b="0">
                <a:latin typeface="Arial" panose="020B0604020202020204" pitchFamily="34" charset="0"/>
                <a:cs typeface="Arial" panose="020B0604020202020204" pitchFamily="34" charset="0"/>
              </a:defRPr>
            </a:lvl1pPr>
          </a:lstStyle>
          <a:p>
            <a:pPr lvl="0"/>
            <a:r>
              <a:rPr lang="en-IS" dirty="0"/>
              <a:t>Meginmálstexti</a:t>
            </a:r>
          </a:p>
        </p:txBody>
      </p:sp>
      <p:sp>
        <p:nvSpPr>
          <p:cNvPr id="17" name="Text Placeholder 6">
            <a:extLst>
              <a:ext uri="{FF2B5EF4-FFF2-40B4-BE49-F238E27FC236}">
                <a16:creationId xmlns:a16="http://schemas.microsoft.com/office/drawing/2014/main" id="{672D22D8-E233-1740-B4EE-25E239676F15}"/>
              </a:ext>
            </a:extLst>
          </p:cNvPr>
          <p:cNvSpPr>
            <a:spLocks noGrp="1"/>
          </p:cNvSpPr>
          <p:nvPr>
            <p:ph type="body" sz="quarter" idx="21" hasCustomPrompt="1"/>
          </p:nvPr>
        </p:nvSpPr>
        <p:spPr>
          <a:xfrm>
            <a:off x="6517871" y="2486024"/>
            <a:ext cx="3597275" cy="3292475"/>
          </a:xfrm>
        </p:spPr>
        <p:txBody>
          <a:bodyPr anchor="t" anchorCtr="0"/>
          <a:lstStyle>
            <a:lvl1pPr marL="171450" marR="0" indent="-171450" algn="l" defTabSz="412750" rtl="0" eaLnBrk="1" fontAlgn="auto" latinLnBrk="0" hangingPunct="1">
              <a:lnSpc>
                <a:spcPct val="100000"/>
              </a:lnSpc>
              <a:spcBef>
                <a:spcPts val="2950"/>
              </a:spcBef>
              <a:spcAft>
                <a:spcPts val="0"/>
              </a:spcAft>
              <a:buClr>
                <a:srgbClr val="3373DA"/>
              </a:buClr>
              <a:buSzPct val="125000"/>
              <a:buFont typeface="Arial" panose="020B0604020202020204" pitchFamily="34" charset="0"/>
              <a:buChar char="•"/>
              <a:tabLst/>
              <a:defRPr b="0" i="0">
                <a:latin typeface="Arial" panose="020B0604020202020204" pitchFamily="34" charset="0"/>
                <a:cs typeface="Arial" panose="020B0604020202020204" pitchFamily="34" charset="0"/>
              </a:defRPr>
            </a:lvl1pPr>
          </a:lstStyle>
          <a:p>
            <a:pPr lvl="0"/>
            <a:r>
              <a:rPr lang="en-IS" b="0" dirty="0"/>
              <a:t>Megimálstexti</a:t>
            </a:r>
          </a:p>
          <a:p>
            <a:pPr marL="171450" marR="0" lvl="0" indent="-171450" algn="l" defTabSz="412750" rtl="0" eaLnBrk="1" fontAlgn="auto" latinLnBrk="0" hangingPunct="1">
              <a:lnSpc>
                <a:spcPct val="100000"/>
              </a:lnSpc>
              <a:spcBef>
                <a:spcPts val="2950"/>
              </a:spcBef>
              <a:spcAft>
                <a:spcPts val="0"/>
              </a:spcAft>
              <a:buClr>
                <a:srgbClr val="3373DA"/>
              </a:buClr>
              <a:buSzPct val="125000"/>
              <a:buFont typeface="Arial" panose="020B0604020202020204" pitchFamily="34" charset="0"/>
              <a:buChar char="•"/>
              <a:tabLst/>
              <a:defRPr/>
            </a:pPr>
            <a:r>
              <a:rPr lang="en-IS" dirty="0"/>
              <a:t>Meginmálstexti</a:t>
            </a:r>
          </a:p>
          <a:p>
            <a:pPr marL="171450" marR="0" lvl="0" indent="-171450" algn="l" defTabSz="412750" rtl="0" eaLnBrk="1" fontAlgn="auto" latinLnBrk="0" hangingPunct="1">
              <a:lnSpc>
                <a:spcPct val="100000"/>
              </a:lnSpc>
              <a:spcBef>
                <a:spcPts val="2950"/>
              </a:spcBef>
              <a:spcAft>
                <a:spcPts val="0"/>
              </a:spcAft>
              <a:buClr>
                <a:srgbClr val="3373DA"/>
              </a:buClr>
              <a:buSzPct val="125000"/>
              <a:buFont typeface="Arial" panose="020B0604020202020204" pitchFamily="34" charset="0"/>
              <a:buChar char="•"/>
              <a:tabLst/>
              <a:defRPr/>
            </a:pPr>
            <a:r>
              <a:rPr lang="en-IS" dirty="0"/>
              <a:t>Meginmálstexti</a:t>
            </a:r>
          </a:p>
          <a:p>
            <a:pPr marL="171450" marR="0" lvl="0" indent="-171450" algn="l" defTabSz="412750" rtl="0" eaLnBrk="1" fontAlgn="auto" latinLnBrk="0" hangingPunct="1">
              <a:lnSpc>
                <a:spcPct val="100000"/>
              </a:lnSpc>
              <a:spcBef>
                <a:spcPts val="2950"/>
              </a:spcBef>
              <a:spcAft>
                <a:spcPts val="0"/>
              </a:spcAft>
              <a:buClr>
                <a:srgbClr val="3373DA"/>
              </a:buClr>
              <a:buSzPct val="125000"/>
              <a:buFont typeface="Arial" panose="020B0604020202020204" pitchFamily="34" charset="0"/>
              <a:buChar char="•"/>
              <a:tabLst/>
              <a:defRPr/>
            </a:pPr>
            <a:r>
              <a:rPr lang="en-IS" dirty="0"/>
              <a:t>Meginmálstexti</a:t>
            </a:r>
          </a:p>
          <a:p>
            <a:pPr lvl="0"/>
            <a:endParaRPr lang="en-IS" b="0" dirty="0"/>
          </a:p>
        </p:txBody>
      </p:sp>
    </p:spTree>
    <p:extLst>
      <p:ext uri="{BB962C8B-B14F-4D97-AF65-F5344CB8AC3E}">
        <p14:creationId xmlns:p14="http://schemas.microsoft.com/office/powerpoint/2010/main" val="160775671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akk">
    <p:spTree>
      <p:nvGrpSpPr>
        <p:cNvPr id="1" name=""/>
        <p:cNvGrpSpPr/>
        <p:nvPr/>
      </p:nvGrpSpPr>
      <p:grpSpPr>
        <a:xfrm>
          <a:off x="0" y="0"/>
          <a:ext cx="0" cy="0"/>
          <a:chOff x="0" y="0"/>
          <a:chExt cx="0" cy="0"/>
        </a:xfrm>
      </p:grpSpPr>
      <p:pic>
        <p:nvPicPr>
          <p:cNvPr id="315" name="Image" descr="Image"/>
          <p:cNvPicPr>
            <a:picLocks noChangeAspect="1"/>
          </p:cNvPicPr>
          <p:nvPr userDrawn="1"/>
        </p:nvPicPr>
        <p:blipFill>
          <a:blip r:embed="rId2"/>
          <a:stretch>
            <a:fillRect/>
          </a:stretch>
        </p:blipFill>
        <p:spPr>
          <a:xfrm>
            <a:off x="-60325" y="-997250"/>
            <a:ext cx="12312650" cy="9042296"/>
          </a:xfrm>
          <a:prstGeom prst="rect">
            <a:avLst/>
          </a:prstGeom>
          <a:ln w="12700">
            <a:miter lim="400000"/>
          </a:ln>
        </p:spPr>
      </p:pic>
      <p:sp>
        <p:nvSpPr>
          <p:cNvPr id="317" name="Text"/>
          <p:cNvSpPr txBox="1"/>
          <p:nvPr/>
        </p:nvSpPr>
        <p:spPr>
          <a:xfrm>
            <a:off x="2255267" y="3334102"/>
            <a:ext cx="51361" cy="189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endParaRPr sz="900"/>
          </a:p>
        </p:txBody>
      </p:sp>
      <p:pic>
        <p:nvPicPr>
          <p:cNvPr id="318" name="Image" descr="Image"/>
          <p:cNvPicPr>
            <a:picLocks noChangeAspect="1"/>
          </p:cNvPicPr>
          <p:nvPr/>
        </p:nvPicPr>
        <p:blipFill>
          <a:blip r:embed="rId3"/>
          <a:stretch>
            <a:fillRect/>
          </a:stretch>
        </p:blipFill>
        <p:spPr>
          <a:xfrm>
            <a:off x="406400" y="406400"/>
            <a:ext cx="457202" cy="715874"/>
          </a:xfrm>
          <a:prstGeom prst="rect">
            <a:avLst/>
          </a:prstGeom>
          <a:ln w="12700">
            <a:miter lim="400000"/>
          </a:ln>
        </p:spPr>
      </p:pic>
      <p:sp>
        <p:nvSpPr>
          <p:cNvPr id="3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ext Placeholder 2">
            <a:extLst>
              <a:ext uri="{FF2B5EF4-FFF2-40B4-BE49-F238E27FC236}">
                <a16:creationId xmlns:a16="http://schemas.microsoft.com/office/drawing/2014/main" id="{A04A6754-64AF-6A48-8805-4F9AC7BE5402}"/>
              </a:ext>
            </a:extLst>
          </p:cNvPr>
          <p:cNvSpPr>
            <a:spLocks noGrp="1"/>
          </p:cNvSpPr>
          <p:nvPr>
            <p:ph type="body" sz="quarter" idx="16" hasCustomPrompt="1"/>
          </p:nvPr>
        </p:nvSpPr>
        <p:spPr>
          <a:xfrm>
            <a:off x="1262857" y="2495550"/>
            <a:ext cx="7659688" cy="838200"/>
          </a:xfrm>
        </p:spPr>
        <p:txBody>
          <a:bodyPr anchor="t" anchorCtr="0">
            <a:noAutofit/>
          </a:bodyPr>
          <a:lstStyle>
            <a:lvl1pPr marL="0" indent="0">
              <a:buNone/>
              <a:defRPr sz="7000" b="1">
                <a:solidFill>
                  <a:schemeClr val="bg1"/>
                </a:solidFill>
                <a:latin typeface="Arial" panose="020B0604020202020204" pitchFamily="34" charset="0"/>
                <a:cs typeface="Arial" panose="020B0604020202020204" pitchFamily="34" charset="0"/>
              </a:defRPr>
            </a:lvl1pPr>
          </a:lstStyle>
          <a:p>
            <a:pPr lvl="0"/>
            <a:r>
              <a:rPr lang="en-IS" dirty="0"/>
              <a:t>Titill</a:t>
            </a:r>
          </a:p>
        </p:txBody>
      </p:sp>
    </p:spTree>
    <p:extLst>
      <p:ext uri="{BB962C8B-B14F-4D97-AF65-F5344CB8AC3E}">
        <p14:creationId xmlns:p14="http://schemas.microsoft.com/office/powerpoint/2010/main" val="378114139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ill og efn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a:t>Smelltu til að breyta stíl aðaltitils</a:t>
            </a:r>
          </a:p>
        </p:txBody>
      </p:sp>
      <p:sp>
        <p:nvSpPr>
          <p:cNvPr id="3" name="Staðgengill efnis 2"/>
          <p:cNvSpPr>
            <a:spLocks noGrp="1"/>
          </p:cNvSpPr>
          <p:nvPr>
            <p:ph idx="1"/>
          </p:nvPr>
        </p:nvSpPr>
        <p:spPr/>
        <p:txBody>
          <a:bodyPr/>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p>
        </p:txBody>
      </p:sp>
      <p:sp>
        <p:nvSpPr>
          <p:cNvPr id="4" name="Dagsetningarstaðgengill 3"/>
          <p:cNvSpPr>
            <a:spLocks noGrp="1"/>
          </p:cNvSpPr>
          <p:nvPr>
            <p:ph type="dt" sz="half" idx="10"/>
          </p:nvPr>
        </p:nvSpPr>
        <p:spPr/>
        <p:txBody>
          <a:bodyPr/>
          <a:lstStyle/>
          <a:p>
            <a:endParaRPr lang="is-IS"/>
          </a:p>
        </p:txBody>
      </p:sp>
      <p:sp>
        <p:nvSpPr>
          <p:cNvPr id="5" name="Síðufótarstaðgengill 4"/>
          <p:cNvSpPr>
            <a:spLocks noGrp="1"/>
          </p:cNvSpPr>
          <p:nvPr>
            <p:ph type="ftr" sz="quarter" idx="11"/>
          </p:nvPr>
        </p:nvSpPr>
        <p:spPr/>
        <p:txBody>
          <a:bodyPr/>
          <a:lstStyle/>
          <a:p>
            <a:endParaRPr lang="is-IS"/>
          </a:p>
        </p:txBody>
      </p:sp>
      <p:sp>
        <p:nvSpPr>
          <p:cNvPr id="6" name="Skyggnunúmersstaðgengill 5"/>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342523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flafyrirsögn">
    <p:spTree>
      <p:nvGrpSpPr>
        <p:cNvPr id="1" name=""/>
        <p:cNvGrpSpPr/>
        <p:nvPr/>
      </p:nvGrpSpPr>
      <p:grpSpPr>
        <a:xfrm>
          <a:off x="0" y="0"/>
          <a:ext cx="0" cy="0"/>
          <a:chOff x="0" y="0"/>
          <a:chExt cx="0" cy="0"/>
        </a:xfrm>
      </p:grpSpPr>
      <p:sp>
        <p:nvSpPr>
          <p:cNvPr id="2" name="Titill 1"/>
          <p:cNvSpPr>
            <a:spLocks noGrp="1"/>
          </p:cNvSpPr>
          <p:nvPr>
            <p:ph type="title"/>
          </p:nvPr>
        </p:nvSpPr>
        <p:spPr>
          <a:xfrm>
            <a:off x="831850" y="1709738"/>
            <a:ext cx="10515600" cy="2852737"/>
          </a:xfrm>
        </p:spPr>
        <p:txBody>
          <a:bodyPr anchor="b"/>
          <a:lstStyle>
            <a:lvl1pPr>
              <a:defRPr sz="6000"/>
            </a:lvl1pPr>
          </a:lstStyle>
          <a:p>
            <a:r>
              <a:rPr lang="is-IS"/>
              <a:t>Smelltu til að breyta stíl aðaltitils</a:t>
            </a:r>
          </a:p>
        </p:txBody>
      </p:sp>
      <p:sp>
        <p:nvSpPr>
          <p:cNvPr id="3" name="Textastaðgengill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s-IS"/>
              <a:t>Breyta stílum aðaltexta</a:t>
            </a:r>
          </a:p>
        </p:txBody>
      </p:sp>
      <p:sp>
        <p:nvSpPr>
          <p:cNvPr id="4" name="Dagsetningarstaðgengill 3"/>
          <p:cNvSpPr>
            <a:spLocks noGrp="1"/>
          </p:cNvSpPr>
          <p:nvPr>
            <p:ph type="dt" sz="half" idx="10"/>
          </p:nvPr>
        </p:nvSpPr>
        <p:spPr/>
        <p:txBody>
          <a:bodyPr/>
          <a:lstStyle/>
          <a:p>
            <a:endParaRPr lang="is-IS"/>
          </a:p>
        </p:txBody>
      </p:sp>
      <p:sp>
        <p:nvSpPr>
          <p:cNvPr id="5" name="Síðufótarstaðgengill 4"/>
          <p:cNvSpPr>
            <a:spLocks noGrp="1"/>
          </p:cNvSpPr>
          <p:nvPr>
            <p:ph type="ftr" sz="quarter" idx="11"/>
          </p:nvPr>
        </p:nvSpPr>
        <p:spPr/>
        <p:txBody>
          <a:bodyPr/>
          <a:lstStyle/>
          <a:p>
            <a:endParaRPr lang="is-IS"/>
          </a:p>
        </p:txBody>
      </p:sp>
      <p:sp>
        <p:nvSpPr>
          <p:cNvPr id="6" name="Skyggnunúmersstaðgengill 5"/>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90054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ö efnisatrið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a:t>Smelltu til að breyta stíl aðaltitils</a:t>
            </a:r>
          </a:p>
        </p:txBody>
      </p:sp>
      <p:sp>
        <p:nvSpPr>
          <p:cNvPr id="3" name="Staðgengill efnis 2"/>
          <p:cNvSpPr>
            <a:spLocks noGrp="1"/>
          </p:cNvSpPr>
          <p:nvPr>
            <p:ph sz="half" idx="1"/>
          </p:nvPr>
        </p:nvSpPr>
        <p:spPr>
          <a:xfrm>
            <a:off x="838200" y="1825625"/>
            <a:ext cx="5181600" cy="4351338"/>
          </a:xfrm>
        </p:spPr>
        <p:txBody>
          <a:bodyPr/>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p>
        </p:txBody>
      </p:sp>
      <p:sp>
        <p:nvSpPr>
          <p:cNvPr id="4" name="Staðgengill efnis 3"/>
          <p:cNvSpPr>
            <a:spLocks noGrp="1"/>
          </p:cNvSpPr>
          <p:nvPr>
            <p:ph sz="half" idx="2"/>
          </p:nvPr>
        </p:nvSpPr>
        <p:spPr>
          <a:xfrm>
            <a:off x="6172200" y="1825625"/>
            <a:ext cx="5181600" cy="4351338"/>
          </a:xfrm>
        </p:spPr>
        <p:txBody>
          <a:bodyPr/>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p>
        </p:txBody>
      </p:sp>
      <p:sp>
        <p:nvSpPr>
          <p:cNvPr id="5" name="Dagsetningarstaðgengill 4"/>
          <p:cNvSpPr>
            <a:spLocks noGrp="1"/>
          </p:cNvSpPr>
          <p:nvPr>
            <p:ph type="dt" sz="half" idx="10"/>
          </p:nvPr>
        </p:nvSpPr>
        <p:spPr/>
        <p:txBody>
          <a:bodyPr/>
          <a:lstStyle/>
          <a:p>
            <a:endParaRPr lang="is-IS"/>
          </a:p>
        </p:txBody>
      </p:sp>
      <p:sp>
        <p:nvSpPr>
          <p:cNvPr id="6" name="Síðufótarstaðgengill 5"/>
          <p:cNvSpPr>
            <a:spLocks noGrp="1"/>
          </p:cNvSpPr>
          <p:nvPr>
            <p:ph type="ftr" sz="quarter" idx="11"/>
          </p:nvPr>
        </p:nvSpPr>
        <p:spPr/>
        <p:txBody>
          <a:bodyPr/>
          <a:lstStyle/>
          <a:p>
            <a:endParaRPr lang="is-IS"/>
          </a:p>
        </p:txBody>
      </p:sp>
      <p:sp>
        <p:nvSpPr>
          <p:cNvPr id="7" name="Skyggnunúmersstaðgengill 6"/>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660939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anburður">
    <p:spTree>
      <p:nvGrpSpPr>
        <p:cNvPr id="1" name=""/>
        <p:cNvGrpSpPr/>
        <p:nvPr/>
      </p:nvGrpSpPr>
      <p:grpSpPr>
        <a:xfrm>
          <a:off x="0" y="0"/>
          <a:ext cx="0" cy="0"/>
          <a:chOff x="0" y="0"/>
          <a:chExt cx="0" cy="0"/>
        </a:xfrm>
      </p:grpSpPr>
      <p:sp>
        <p:nvSpPr>
          <p:cNvPr id="2" name="Titill 1"/>
          <p:cNvSpPr>
            <a:spLocks noGrp="1"/>
          </p:cNvSpPr>
          <p:nvPr>
            <p:ph type="title"/>
          </p:nvPr>
        </p:nvSpPr>
        <p:spPr>
          <a:xfrm>
            <a:off x="839788" y="365125"/>
            <a:ext cx="10515600" cy="1325563"/>
          </a:xfrm>
        </p:spPr>
        <p:txBody>
          <a:bodyPr/>
          <a:lstStyle/>
          <a:p>
            <a:r>
              <a:rPr lang="is-IS"/>
              <a:t>Smelltu til að breyta stíl aðaltitils</a:t>
            </a:r>
          </a:p>
        </p:txBody>
      </p:sp>
      <p:sp>
        <p:nvSpPr>
          <p:cNvPr id="3" name="Textastaðgengill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Breyta stílum aðaltexta</a:t>
            </a:r>
          </a:p>
        </p:txBody>
      </p:sp>
      <p:sp>
        <p:nvSpPr>
          <p:cNvPr id="4" name="Staðgengill efnis 3"/>
          <p:cNvSpPr>
            <a:spLocks noGrp="1"/>
          </p:cNvSpPr>
          <p:nvPr>
            <p:ph sz="half" idx="2"/>
          </p:nvPr>
        </p:nvSpPr>
        <p:spPr>
          <a:xfrm>
            <a:off x="839788" y="2505075"/>
            <a:ext cx="5157787" cy="3684588"/>
          </a:xfrm>
        </p:spPr>
        <p:txBody>
          <a:bodyPr/>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p>
        </p:txBody>
      </p:sp>
      <p:sp>
        <p:nvSpPr>
          <p:cNvPr id="5" name="Textastaðgengill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Breyta stílum aðaltexta</a:t>
            </a:r>
          </a:p>
        </p:txBody>
      </p:sp>
      <p:sp>
        <p:nvSpPr>
          <p:cNvPr id="6" name="Staðgengill efnis 5"/>
          <p:cNvSpPr>
            <a:spLocks noGrp="1"/>
          </p:cNvSpPr>
          <p:nvPr>
            <p:ph sz="quarter" idx="4"/>
          </p:nvPr>
        </p:nvSpPr>
        <p:spPr>
          <a:xfrm>
            <a:off x="6172200" y="2505075"/>
            <a:ext cx="5183188" cy="3684588"/>
          </a:xfrm>
        </p:spPr>
        <p:txBody>
          <a:bodyPr/>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p>
        </p:txBody>
      </p:sp>
      <p:sp>
        <p:nvSpPr>
          <p:cNvPr id="7" name="Dagsetningarstaðgengill 6"/>
          <p:cNvSpPr>
            <a:spLocks noGrp="1"/>
          </p:cNvSpPr>
          <p:nvPr>
            <p:ph type="dt" sz="half" idx="10"/>
          </p:nvPr>
        </p:nvSpPr>
        <p:spPr/>
        <p:txBody>
          <a:bodyPr/>
          <a:lstStyle/>
          <a:p>
            <a:endParaRPr lang="is-IS"/>
          </a:p>
        </p:txBody>
      </p:sp>
      <p:sp>
        <p:nvSpPr>
          <p:cNvPr id="8" name="Síðufótarstaðgengill 7"/>
          <p:cNvSpPr>
            <a:spLocks noGrp="1"/>
          </p:cNvSpPr>
          <p:nvPr>
            <p:ph type="ftr" sz="quarter" idx="11"/>
          </p:nvPr>
        </p:nvSpPr>
        <p:spPr/>
        <p:txBody>
          <a:bodyPr/>
          <a:lstStyle/>
          <a:p>
            <a:endParaRPr lang="is-IS"/>
          </a:p>
        </p:txBody>
      </p:sp>
      <p:sp>
        <p:nvSpPr>
          <p:cNvPr id="9" name="Skyggnunúmersstaðgengill 8"/>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898314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ðeins titill">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a:t>Smelltu til að breyta stíl aðaltitils</a:t>
            </a:r>
          </a:p>
        </p:txBody>
      </p:sp>
      <p:sp>
        <p:nvSpPr>
          <p:cNvPr id="3" name="Dagsetningarstaðgengill 2"/>
          <p:cNvSpPr>
            <a:spLocks noGrp="1"/>
          </p:cNvSpPr>
          <p:nvPr>
            <p:ph type="dt" sz="half" idx="10"/>
          </p:nvPr>
        </p:nvSpPr>
        <p:spPr/>
        <p:txBody>
          <a:bodyPr/>
          <a:lstStyle/>
          <a:p>
            <a:endParaRPr lang="is-IS"/>
          </a:p>
        </p:txBody>
      </p:sp>
      <p:sp>
        <p:nvSpPr>
          <p:cNvPr id="4" name="Síðufótarstaðgengill 3"/>
          <p:cNvSpPr>
            <a:spLocks noGrp="1"/>
          </p:cNvSpPr>
          <p:nvPr>
            <p:ph type="ftr" sz="quarter" idx="11"/>
          </p:nvPr>
        </p:nvSpPr>
        <p:spPr/>
        <p:txBody>
          <a:bodyPr/>
          <a:lstStyle/>
          <a:p>
            <a:endParaRPr lang="is-IS"/>
          </a:p>
        </p:txBody>
      </p:sp>
      <p:sp>
        <p:nvSpPr>
          <p:cNvPr id="5" name="Skyggnunúmersstaðgengill 4"/>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243044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utt">
    <p:spTree>
      <p:nvGrpSpPr>
        <p:cNvPr id="1" name=""/>
        <p:cNvGrpSpPr/>
        <p:nvPr/>
      </p:nvGrpSpPr>
      <p:grpSpPr>
        <a:xfrm>
          <a:off x="0" y="0"/>
          <a:ext cx="0" cy="0"/>
          <a:chOff x="0" y="0"/>
          <a:chExt cx="0" cy="0"/>
        </a:xfrm>
      </p:grpSpPr>
      <p:sp>
        <p:nvSpPr>
          <p:cNvPr id="2" name="Dagsetningarstaðgengill 1"/>
          <p:cNvSpPr>
            <a:spLocks noGrp="1"/>
          </p:cNvSpPr>
          <p:nvPr>
            <p:ph type="dt" sz="half" idx="10"/>
          </p:nvPr>
        </p:nvSpPr>
        <p:spPr/>
        <p:txBody>
          <a:bodyPr/>
          <a:lstStyle/>
          <a:p>
            <a:endParaRPr lang="is-IS"/>
          </a:p>
        </p:txBody>
      </p:sp>
      <p:sp>
        <p:nvSpPr>
          <p:cNvPr id="3" name="Síðufótarstaðgengill 2"/>
          <p:cNvSpPr>
            <a:spLocks noGrp="1"/>
          </p:cNvSpPr>
          <p:nvPr>
            <p:ph type="ftr" sz="quarter" idx="11"/>
          </p:nvPr>
        </p:nvSpPr>
        <p:spPr/>
        <p:txBody>
          <a:bodyPr/>
          <a:lstStyle/>
          <a:p>
            <a:endParaRPr lang="is-IS"/>
          </a:p>
        </p:txBody>
      </p:sp>
      <p:sp>
        <p:nvSpPr>
          <p:cNvPr id="4" name="Skyggnunúmersstaðgengill 3"/>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44142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Efni með skýringartexta">
    <p:spTree>
      <p:nvGrpSpPr>
        <p:cNvPr id="1" name=""/>
        <p:cNvGrpSpPr/>
        <p:nvPr/>
      </p:nvGrpSpPr>
      <p:grpSpPr>
        <a:xfrm>
          <a:off x="0" y="0"/>
          <a:ext cx="0" cy="0"/>
          <a:chOff x="0" y="0"/>
          <a:chExt cx="0" cy="0"/>
        </a:xfrm>
      </p:grpSpPr>
      <p:sp>
        <p:nvSpPr>
          <p:cNvPr id="2" name="Titill 1"/>
          <p:cNvSpPr>
            <a:spLocks noGrp="1"/>
          </p:cNvSpPr>
          <p:nvPr>
            <p:ph type="title"/>
          </p:nvPr>
        </p:nvSpPr>
        <p:spPr>
          <a:xfrm>
            <a:off x="839788" y="457200"/>
            <a:ext cx="3932237" cy="1600200"/>
          </a:xfrm>
        </p:spPr>
        <p:txBody>
          <a:bodyPr anchor="b"/>
          <a:lstStyle>
            <a:lvl1pPr>
              <a:defRPr sz="3200"/>
            </a:lvl1pPr>
          </a:lstStyle>
          <a:p>
            <a:r>
              <a:rPr lang="is-IS"/>
              <a:t>Smelltu til að breyta stíl aðaltitils</a:t>
            </a:r>
          </a:p>
        </p:txBody>
      </p:sp>
      <p:sp>
        <p:nvSpPr>
          <p:cNvPr id="3" name="Staðgengill efn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p>
        </p:txBody>
      </p:sp>
      <p:sp>
        <p:nvSpPr>
          <p:cNvPr id="4" name="Textastaðgengill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s-IS"/>
              <a:t>Breyta stílum aðaltexta</a:t>
            </a:r>
          </a:p>
        </p:txBody>
      </p:sp>
      <p:sp>
        <p:nvSpPr>
          <p:cNvPr id="5" name="Dagsetningarstaðgengill 4"/>
          <p:cNvSpPr>
            <a:spLocks noGrp="1"/>
          </p:cNvSpPr>
          <p:nvPr>
            <p:ph type="dt" sz="half" idx="10"/>
          </p:nvPr>
        </p:nvSpPr>
        <p:spPr/>
        <p:txBody>
          <a:bodyPr/>
          <a:lstStyle/>
          <a:p>
            <a:endParaRPr lang="is-IS"/>
          </a:p>
        </p:txBody>
      </p:sp>
      <p:sp>
        <p:nvSpPr>
          <p:cNvPr id="6" name="Síðufótarstaðgengill 5"/>
          <p:cNvSpPr>
            <a:spLocks noGrp="1"/>
          </p:cNvSpPr>
          <p:nvPr>
            <p:ph type="ftr" sz="quarter" idx="11"/>
          </p:nvPr>
        </p:nvSpPr>
        <p:spPr/>
        <p:txBody>
          <a:bodyPr/>
          <a:lstStyle/>
          <a:p>
            <a:endParaRPr lang="is-IS"/>
          </a:p>
        </p:txBody>
      </p:sp>
      <p:sp>
        <p:nvSpPr>
          <p:cNvPr id="7" name="Skyggnunúmersstaðgengill 6"/>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699754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Mynd með skýringartexta">
    <p:spTree>
      <p:nvGrpSpPr>
        <p:cNvPr id="1" name=""/>
        <p:cNvGrpSpPr/>
        <p:nvPr/>
      </p:nvGrpSpPr>
      <p:grpSpPr>
        <a:xfrm>
          <a:off x="0" y="0"/>
          <a:ext cx="0" cy="0"/>
          <a:chOff x="0" y="0"/>
          <a:chExt cx="0" cy="0"/>
        </a:xfrm>
      </p:grpSpPr>
      <p:sp>
        <p:nvSpPr>
          <p:cNvPr id="2" name="Titill 1"/>
          <p:cNvSpPr>
            <a:spLocks noGrp="1"/>
          </p:cNvSpPr>
          <p:nvPr>
            <p:ph type="title"/>
          </p:nvPr>
        </p:nvSpPr>
        <p:spPr>
          <a:xfrm>
            <a:off x="839788" y="457200"/>
            <a:ext cx="3932237" cy="1600200"/>
          </a:xfrm>
        </p:spPr>
        <p:txBody>
          <a:bodyPr anchor="b"/>
          <a:lstStyle>
            <a:lvl1pPr>
              <a:defRPr sz="3200"/>
            </a:lvl1pPr>
          </a:lstStyle>
          <a:p>
            <a:r>
              <a:rPr lang="is-IS"/>
              <a:t>Smelltu til að breyta stíl aðaltitils</a:t>
            </a:r>
          </a:p>
        </p:txBody>
      </p:sp>
      <p:sp>
        <p:nvSpPr>
          <p:cNvPr id="3" name="Staðgengill mynda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astaðgengill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s-IS"/>
              <a:t>Breyta stílum aðaltexta</a:t>
            </a:r>
          </a:p>
        </p:txBody>
      </p:sp>
      <p:sp>
        <p:nvSpPr>
          <p:cNvPr id="5" name="Dagsetningarstaðgengill 4"/>
          <p:cNvSpPr>
            <a:spLocks noGrp="1"/>
          </p:cNvSpPr>
          <p:nvPr>
            <p:ph type="dt" sz="half" idx="10"/>
          </p:nvPr>
        </p:nvSpPr>
        <p:spPr/>
        <p:txBody>
          <a:bodyPr/>
          <a:lstStyle/>
          <a:p>
            <a:endParaRPr lang="is-IS"/>
          </a:p>
        </p:txBody>
      </p:sp>
      <p:sp>
        <p:nvSpPr>
          <p:cNvPr id="6" name="Síðufótarstaðgengill 5"/>
          <p:cNvSpPr>
            <a:spLocks noGrp="1"/>
          </p:cNvSpPr>
          <p:nvPr>
            <p:ph type="ftr" sz="quarter" idx="11"/>
          </p:nvPr>
        </p:nvSpPr>
        <p:spPr/>
        <p:txBody>
          <a:bodyPr/>
          <a:lstStyle/>
          <a:p>
            <a:endParaRPr lang="is-IS"/>
          </a:p>
        </p:txBody>
      </p:sp>
      <p:sp>
        <p:nvSpPr>
          <p:cNvPr id="7" name="Skyggnunúmersstaðgengill 6"/>
          <p:cNvSpPr>
            <a:spLocks noGrp="1"/>
          </p:cNvSpPr>
          <p:nvPr>
            <p:ph type="sldNum" sz="quarter" idx="12"/>
          </p:nvPr>
        </p:nvSpPr>
        <p:spPr/>
        <p:txBody>
          <a:bodyPr/>
          <a:lstStyle/>
          <a:p>
            <a:fld id="{F34A33BA-A17B-4221-9AAE-D44F3040AA42}" type="slidenum">
              <a:rPr lang="is-IS" smtClean="0"/>
              <a:t>‹#›</a:t>
            </a:fld>
            <a:endParaRPr lang="is-IS"/>
          </a:p>
        </p:txBody>
      </p:sp>
    </p:spTree>
    <p:extLst>
      <p:ext uri="{BB962C8B-B14F-4D97-AF65-F5344CB8AC3E}">
        <p14:creationId xmlns:p14="http://schemas.microsoft.com/office/powerpoint/2010/main" val="3570475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ilsstaðgengil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s-IS"/>
              <a:t>Smelltu til að breyta stíl aðaltitils</a:t>
            </a:r>
          </a:p>
        </p:txBody>
      </p:sp>
      <p:sp>
        <p:nvSpPr>
          <p:cNvPr id="3" name="Textastaðgengill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p>
        </p:txBody>
      </p:sp>
      <p:sp>
        <p:nvSpPr>
          <p:cNvPr id="4" name="Dagsetningarstaðgengill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s-IS"/>
          </a:p>
        </p:txBody>
      </p:sp>
      <p:sp>
        <p:nvSpPr>
          <p:cNvPr id="5" name="Síðufótarstaðgengill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kyggnunúmersstaðgengill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000" b="0" cap="none" spc="0">
                <a:ln w="0"/>
                <a:solidFill>
                  <a:schemeClr val="tx1"/>
                </a:solidFill>
                <a:effectLst>
                  <a:outerShdw blurRad="38100" dist="19050" dir="2700000" algn="tl" rotWithShape="0">
                    <a:schemeClr val="dk1">
                      <a:alpha val="40000"/>
                    </a:schemeClr>
                  </a:outerShdw>
                </a:effectLst>
              </a:defRPr>
            </a:lvl1pPr>
          </a:lstStyle>
          <a:p>
            <a:fld id="{F34A33BA-A17B-4221-9AAE-D44F3040AA42}" type="slidenum">
              <a:rPr lang="is-IS" smtClean="0"/>
              <a:pPr/>
              <a:t>‹#›</a:t>
            </a:fld>
            <a:endParaRPr lang="is-IS" dirty="0"/>
          </a:p>
        </p:txBody>
      </p:sp>
      <p:pic>
        <p:nvPicPr>
          <p:cNvPr id="7" name="Image" descr="Image"/>
          <p:cNvPicPr>
            <a:picLocks noChangeAspect="1"/>
          </p:cNvPicPr>
          <p:nvPr userDrawn="1"/>
        </p:nvPicPr>
        <p:blipFill>
          <a:blip r:embed="rId17"/>
          <a:stretch>
            <a:fillRect/>
          </a:stretch>
        </p:blipFill>
        <p:spPr>
          <a:xfrm>
            <a:off x="387350" y="400050"/>
            <a:ext cx="457202" cy="715874"/>
          </a:xfrm>
          <a:prstGeom prst="rect">
            <a:avLst/>
          </a:prstGeom>
          <a:ln w="12700">
            <a:miter lim="400000"/>
          </a:ln>
        </p:spPr>
      </p:pic>
    </p:spTree>
    <p:extLst>
      <p:ext uri="{BB962C8B-B14F-4D97-AF65-F5344CB8AC3E}">
        <p14:creationId xmlns:p14="http://schemas.microsoft.com/office/powerpoint/2010/main" val="1910817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www.tjornin.is/stytt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styttri.is/" TargetMode="External"/><Relationship Id="rId2" Type="http://schemas.openxmlformats.org/officeDocument/2006/relationships/hyperlink" Target="mailto:gunnar.hrafn.arnarsson@rvkfri.i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mannaudur@reykjavik.is"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91D759-8512-4A20-B1B9-FF073133946E}"/>
              </a:ext>
            </a:extLst>
          </p:cNvPr>
          <p:cNvSpPr>
            <a:spLocks noGrp="1"/>
          </p:cNvSpPr>
          <p:nvPr>
            <p:ph type="body" sz="quarter" idx="16"/>
          </p:nvPr>
        </p:nvSpPr>
        <p:spPr>
          <a:xfrm>
            <a:off x="1262856" y="1230923"/>
            <a:ext cx="8081441" cy="4656530"/>
          </a:xfrm>
        </p:spPr>
        <p:txBody>
          <a:bodyPr>
            <a:normAutofit/>
          </a:bodyPr>
          <a:lstStyle/>
          <a:p>
            <a:r>
              <a:rPr lang="en-US" altLang="is-IS" dirty="0" err="1"/>
              <a:t>BETRI</a:t>
            </a:r>
            <a:r>
              <a:rPr lang="en-US" altLang="is-IS" dirty="0"/>
              <a:t> </a:t>
            </a:r>
            <a:r>
              <a:rPr lang="en-US" altLang="is-IS" dirty="0" err="1"/>
              <a:t>VINNUTÍMI</a:t>
            </a:r>
            <a:endParaRPr lang="en-US" altLang="is-IS" dirty="0"/>
          </a:p>
          <a:p>
            <a:endParaRPr lang="en-US" altLang="is-IS" sz="4000" dirty="0"/>
          </a:p>
          <a:p>
            <a:r>
              <a:rPr lang="is-IS" sz="3600" dirty="0"/>
              <a:t>Umbótasamtal Tjarnarinnar um styttingu vinnuvikunnar</a:t>
            </a:r>
            <a:br>
              <a:rPr lang="is-IS" sz="3600" dirty="0"/>
            </a:br>
            <a:endParaRPr lang="is-IS" sz="3600" dirty="0"/>
          </a:p>
          <a:p>
            <a:r>
              <a:rPr lang="is-IS" sz="2800" dirty="0"/>
              <a:t>haust 2020</a:t>
            </a:r>
          </a:p>
        </p:txBody>
      </p:sp>
      <p:sp>
        <p:nvSpPr>
          <p:cNvPr id="4" name="Text Placeholder 3">
            <a:extLst>
              <a:ext uri="{FF2B5EF4-FFF2-40B4-BE49-F238E27FC236}">
                <a16:creationId xmlns:a16="http://schemas.microsoft.com/office/drawing/2014/main" id="{D165A9C2-FE50-452D-B954-8F51CA75D0B1}"/>
              </a:ext>
            </a:extLst>
          </p:cNvPr>
          <p:cNvSpPr>
            <a:spLocks noGrp="1"/>
          </p:cNvSpPr>
          <p:nvPr>
            <p:ph type="body" sz="quarter" idx="18"/>
          </p:nvPr>
        </p:nvSpPr>
        <p:spPr>
          <a:xfrm>
            <a:off x="1279790" y="6201189"/>
            <a:ext cx="7659688" cy="488369"/>
          </a:xfrm>
        </p:spPr>
        <p:txBody>
          <a:bodyPr>
            <a:noAutofit/>
          </a:bodyPr>
          <a:lstStyle/>
          <a:p>
            <a:r>
              <a:rPr lang="is-IS" sz="1800" dirty="0"/>
              <a:t>Skref 3 við innleiðingu betri vinnutíma </a:t>
            </a:r>
          </a:p>
        </p:txBody>
      </p:sp>
      <p:pic>
        <p:nvPicPr>
          <p:cNvPr id="6" name="Mynd 5"/>
          <p:cNvPicPr/>
          <p:nvPr/>
        </p:nvPicPr>
        <p:blipFill rotWithShape="1">
          <a:blip r:embed="rId3" cstate="print">
            <a:extLst>
              <a:ext uri="{28A0092B-C50C-407E-A947-70E740481C1C}">
                <a14:useLocalDpi xmlns:a14="http://schemas.microsoft.com/office/drawing/2010/main" val="0"/>
              </a:ext>
            </a:extLst>
          </a:blip>
          <a:srcRect l="1547" t="4769" r="86019" b="50512"/>
          <a:stretch/>
        </p:blipFill>
        <p:spPr>
          <a:xfrm>
            <a:off x="8775032" y="1130350"/>
            <a:ext cx="1302444" cy="1372217"/>
          </a:xfrm>
          <a:prstGeom prst="rect">
            <a:avLst/>
          </a:prstGeom>
        </p:spPr>
      </p:pic>
    </p:spTree>
    <p:extLst>
      <p:ext uri="{BB962C8B-B14F-4D97-AF65-F5344CB8AC3E}">
        <p14:creationId xmlns:p14="http://schemas.microsoft.com/office/powerpoint/2010/main" val="82643758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4E9B93E0-2EB4-4B9C-AEB2-CBF75552C58C}"/>
              </a:ext>
            </a:extLst>
          </p:cNvPr>
          <p:cNvSpPr>
            <a:spLocks noGrp="1"/>
          </p:cNvSpPr>
          <p:nvPr>
            <p:ph type="title"/>
          </p:nvPr>
        </p:nvSpPr>
        <p:spPr>
          <a:xfrm>
            <a:off x="686834" y="1153572"/>
            <a:ext cx="3200400" cy="4461163"/>
          </a:xfrm>
        </p:spPr>
        <p:txBody>
          <a:bodyPr>
            <a:normAutofit/>
          </a:bodyPr>
          <a:lstStyle/>
          <a:p>
            <a:r>
              <a:rPr lang="is-IS" sz="2800" b="1">
                <a:solidFill>
                  <a:srgbClr val="FFFFFF"/>
                </a:solidFill>
                <a:latin typeface="Arial" panose="020B0604020202020204" pitchFamily="34" charset="0"/>
                <a:cs typeface="Arial" panose="020B0604020202020204" pitchFamily="34" charset="0"/>
              </a:rPr>
              <a:t>Greiningarvinna vinnutímahóps - </a:t>
            </a:r>
            <a:r>
              <a:rPr lang="is-IS" sz="2800" b="1">
                <a:solidFill>
                  <a:srgbClr val="FFFFFF"/>
                </a:solidFill>
                <a:effectLst/>
                <a:latin typeface="Arial" panose="020B0604020202020204" pitchFamily="34" charset="0"/>
                <a:ea typeface="Calibri" panose="020F0502020204030204" pitchFamily="34" charset="0"/>
                <a:cs typeface="Arial" panose="020B0604020202020204" pitchFamily="34" charset="0"/>
              </a:rPr>
              <a:t>Helstu álagspunktar </a:t>
            </a:r>
            <a:endParaRPr lang="is-IS" sz="2800" b="1">
              <a:solidFill>
                <a:srgbClr val="FFFFFF"/>
              </a:solidFill>
              <a:latin typeface="Arial" panose="020B0604020202020204" pitchFamily="34" charset="0"/>
              <a:cs typeface="Arial" panose="020B0604020202020204" pitchFamily="34" charset="0"/>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taðgengill efnis 2">
            <a:extLst>
              <a:ext uri="{FF2B5EF4-FFF2-40B4-BE49-F238E27FC236}">
                <a16:creationId xmlns:a16="http://schemas.microsoft.com/office/drawing/2014/main" id="{12552C98-39CC-4BD8-97AE-F9C09EC70310}"/>
              </a:ext>
            </a:extLst>
          </p:cNvPr>
          <p:cNvSpPr>
            <a:spLocks noGrp="1"/>
          </p:cNvSpPr>
          <p:nvPr>
            <p:ph idx="1"/>
          </p:nvPr>
        </p:nvSpPr>
        <p:spPr>
          <a:xfrm>
            <a:off x="4447308" y="591344"/>
            <a:ext cx="6906491" cy="5585619"/>
          </a:xfrm>
        </p:spPr>
        <p:txBody>
          <a:bodyPr anchor="ctr">
            <a:normAutofit/>
          </a:bodyPr>
          <a:lstStyle/>
          <a:p>
            <a:pPr marL="0" indent="0">
              <a:spcAft>
                <a:spcPts val="800"/>
              </a:spcAft>
              <a:buNone/>
            </a:pPr>
            <a:r>
              <a:rPr lang="is-IS" sz="2400" u="sng">
                <a:effectLst/>
                <a:latin typeface="Calibri" panose="020F0502020204030204" pitchFamily="34" charset="0"/>
                <a:ea typeface="Calibri" panose="020F0502020204030204" pitchFamily="34" charset="0"/>
                <a:cs typeface="Times New Roman" panose="02020603050405020304" pitchFamily="18" charset="0"/>
              </a:rPr>
              <a:t>Stjórnendur og 100% starfsmenn</a:t>
            </a:r>
            <a:endParaRPr lang="is-IS" sz="24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is-IS" sz="2400">
                <a:effectLst/>
                <a:latin typeface="Calibri" panose="020F0502020204030204" pitchFamily="34" charset="0"/>
                <a:ea typeface="Calibri" panose="020F0502020204030204" pitchFamily="34" charset="0"/>
                <a:cs typeface="Times New Roman" panose="02020603050405020304" pitchFamily="18" charset="0"/>
              </a:rPr>
              <a:t>Upphaf anna </a:t>
            </a:r>
          </a:p>
          <a:p>
            <a:pPr>
              <a:spcAft>
                <a:spcPts val="800"/>
              </a:spcAft>
            </a:pPr>
            <a:r>
              <a:rPr lang="is-IS" sz="2400">
                <a:effectLst/>
                <a:latin typeface="Calibri" panose="020F0502020204030204" pitchFamily="34" charset="0"/>
                <a:ea typeface="Calibri" panose="020F0502020204030204" pitchFamily="34" charset="0"/>
                <a:cs typeface="Times New Roman" panose="02020603050405020304" pitchFamily="18" charset="0"/>
              </a:rPr>
              <a:t>Mikil ábyrgð og mikið af verkefnum að halda utan um ( Börn, Starfsfólk, Húsnæði, Forráðamenn, skólastjórnendur…. </a:t>
            </a:r>
          </a:p>
          <a:p>
            <a:pPr>
              <a:spcAft>
                <a:spcPts val="800"/>
              </a:spcAft>
            </a:pPr>
            <a:r>
              <a:rPr lang="is-IS" sz="2400">
                <a:effectLst/>
                <a:latin typeface="Calibri" panose="020F0502020204030204" pitchFamily="34" charset="0"/>
                <a:ea typeface="Calibri" panose="020F0502020204030204" pitchFamily="34" charset="0"/>
                <a:cs typeface="Times New Roman" panose="02020603050405020304" pitchFamily="18" charset="0"/>
              </a:rPr>
              <a:t>Síbreytilegar aðstæður</a:t>
            </a:r>
          </a:p>
          <a:p>
            <a:pPr>
              <a:spcAft>
                <a:spcPts val="800"/>
              </a:spcAft>
            </a:pPr>
            <a:r>
              <a:rPr lang="is-IS" sz="2400">
                <a:effectLst/>
                <a:latin typeface="Calibri" panose="020F0502020204030204" pitchFamily="34" charset="0"/>
                <a:ea typeface="Calibri" panose="020F0502020204030204" pitchFamily="34" charset="0"/>
                <a:cs typeface="Times New Roman" panose="02020603050405020304" pitchFamily="18" charset="0"/>
              </a:rPr>
              <a:t>Þegar börnin koma</a:t>
            </a:r>
          </a:p>
          <a:p>
            <a:pPr marL="0" indent="0">
              <a:spcAft>
                <a:spcPts val="800"/>
              </a:spcAft>
              <a:buNone/>
            </a:pPr>
            <a:r>
              <a:rPr lang="is-IS" sz="2400" u="sng">
                <a:effectLst/>
                <a:latin typeface="Calibri" panose="020F0502020204030204" pitchFamily="34" charset="0"/>
                <a:ea typeface="Calibri" panose="020F0502020204030204" pitchFamily="34" charset="0"/>
                <a:cs typeface="Times New Roman" panose="02020603050405020304" pitchFamily="18" charset="0"/>
              </a:rPr>
              <a:t>Hlutastarfsfólk </a:t>
            </a:r>
            <a:endParaRPr lang="is-IS" sz="24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is-IS" sz="2400">
                <a:effectLst/>
                <a:latin typeface="Calibri" panose="020F0502020204030204" pitchFamily="34" charset="0"/>
                <a:ea typeface="Calibri" panose="020F0502020204030204" pitchFamily="34" charset="0"/>
                <a:cs typeface="Times New Roman" panose="02020603050405020304" pitchFamily="18" charset="0"/>
              </a:rPr>
              <a:t>Vegna veikinda starfsfólks </a:t>
            </a:r>
          </a:p>
          <a:p>
            <a:pPr>
              <a:spcAft>
                <a:spcPts val="800"/>
              </a:spcAft>
            </a:pPr>
            <a:r>
              <a:rPr lang="is-IS" sz="2400">
                <a:effectLst/>
                <a:latin typeface="Calibri" panose="020F0502020204030204" pitchFamily="34" charset="0"/>
                <a:ea typeface="Calibri" panose="020F0502020204030204" pitchFamily="34" charset="0"/>
                <a:cs typeface="Times New Roman" panose="02020603050405020304" pitchFamily="18" charset="0"/>
              </a:rPr>
              <a:t>Þegar krakkarnir eru að koma  / sækja </a:t>
            </a:r>
          </a:p>
          <a:p>
            <a:r>
              <a:rPr lang="is-IS" sz="2400">
                <a:effectLst/>
                <a:latin typeface="Calibri" panose="020F0502020204030204" pitchFamily="34" charset="0"/>
                <a:ea typeface="Calibri" panose="020F0502020204030204" pitchFamily="34" charset="0"/>
                <a:cs typeface="Times New Roman" panose="02020603050405020304" pitchFamily="18" charset="0"/>
              </a:rPr>
              <a:t>Andlegt álag</a:t>
            </a:r>
            <a:endParaRPr lang="is-IS" sz="2400"/>
          </a:p>
        </p:txBody>
      </p:sp>
      <p:sp>
        <p:nvSpPr>
          <p:cNvPr id="4" name="Skyggnunúmersstaðgengill 3">
            <a:extLst>
              <a:ext uri="{FF2B5EF4-FFF2-40B4-BE49-F238E27FC236}">
                <a16:creationId xmlns:a16="http://schemas.microsoft.com/office/drawing/2014/main" id="{440951DA-FF83-444F-AC60-01624EDDD7FF}"/>
              </a:ext>
            </a:extLst>
          </p:cNvPr>
          <p:cNvSpPr>
            <a:spLocks noGrp="1"/>
          </p:cNvSpPr>
          <p:nvPr>
            <p:ph type="sldNum" sz="quarter" idx="12"/>
          </p:nvPr>
        </p:nvSpPr>
        <p:spPr>
          <a:xfrm>
            <a:off x="9541564" y="6356350"/>
            <a:ext cx="1812235" cy="365125"/>
          </a:xfrm>
        </p:spPr>
        <p:txBody>
          <a:bodyPr>
            <a:normAutofit/>
          </a:bodyPr>
          <a:lstStyle/>
          <a:p>
            <a:pPr>
              <a:lnSpc>
                <a:spcPct val="90000"/>
              </a:lnSpc>
              <a:spcAft>
                <a:spcPts val="600"/>
              </a:spcAft>
            </a:pPr>
            <a:fld id="{F34A33BA-A17B-4221-9AAE-D44F3040AA42}" type="slidenum">
              <a:rPr lang="is-IS" sz="1900" smtClean="0"/>
              <a:pPr>
                <a:lnSpc>
                  <a:spcPct val="90000"/>
                </a:lnSpc>
                <a:spcAft>
                  <a:spcPts val="600"/>
                </a:spcAft>
              </a:pPr>
              <a:t>10</a:t>
            </a:fld>
            <a:endParaRPr lang="is-IS" sz="1900"/>
          </a:p>
        </p:txBody>
      </p:sp>
    </p:spTree>
    <p:extLst>
      <p:ext uri="{BB962C8B-B14F-4D97-AF65-F5344CB8AC3E}">
        <p14:creationId xmlns:p14="http://schemas.microsoft.com/office/powerpoint/2010/main" val="1010174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46FA2EDC-1968-44AF-B984-E407CC7DB469}"/>
              </a:ext>
            </a:extLst>
          </p:cNvPr>
          <p:cNvSpPr>
            <a:spLocks noGrp="1"/>
          </p:cNvSpPr>
          <p:nvPr>
            <p:ph type="title"/>
          </p:nvPr>
        </p:nvSpPr>
        <p:spPr>
          <a:xfrm>
            <a:off x="686834" y="1153572"/>
            <a:ext cx="3200400" cy="4461163"/>
          </a:xfrm>
        </p:spPr>
        <p:txBody>
          <a:bodyPr>
            <a:normAutofit/>
          </a:bodyPr>
          <a:lstStyle/>
          <a:p>
            <a:r>
              <a:rPr lang="is-IS" sz="2800" b="1">
                <a:solidFill>
                  <a:srgbClr val="FFFFFF"/>
                </a:solidFill>
                <a:latin typeface="Arial" panose="020B0604020202020204" pitchFamily="34" charset="0"/>
                <a:cs typeface="Arial" panose="020B0604020202020204" pitchFamily="34" charset="0"/>
              </a:rPr>
              <a:t>Greiningarvinna vinnutímahóps - hvernig hægt sé að framkvæma hámarksstyttingu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taðgengill efnis 2">
            <a:extLst>
              <a:ext uri="{FF2B5EF4-FFF2-40B4-BE49-F238E27FC236}">
                <a16:creationId xmlns:a16="http://schemas.microsoft.com/office/drawing/2014/main" id="{CC503324-AD48-4162-AAA2-BC937DDD8F68}"/>
              </a:ext>
            </a:extLst>
          </p:cNvPr>
          <p:cNvSpPr>
            <a:spLocks noGrp="1"/>
          </p:cNvSpPr>
          <p:nvPr>
            <p:ph idx="1"/>
          </p:nvPr>
        </p:nvSpPr>
        <p:spPr>
          <a:xfrm>
            <a:off x="4447308" y="591344"/>
            <a:ext cx="6906491" cy="5585619"/>
          </a:xfrm>
        </p:spPr>
        <p:txBody>
          <a:bodyPr anchor="ctr">
            <a:normAutofit/>
          </a:bodyPr>
          <a:lstStyle/>
          <a:p>
            <a:pPr>
              <a:spcAft>
                <a:spcPts val="800"/>
              </a:spcAft>
            </a:pPr>
            <a:r>
              <a:rPr lang="is-IS" dirty="0">
                <a:effectLst/>
                <a:latin typeface="Calibri" panose="020F0502020204030204" pitchFamily="34" charset="0"/>
                <a:ea typeface="Calibri" panose="020F0502020204030204" pitchFamily="34" charset="0"/>
                <a:cs typeface="Times New Roman" panose="02020603050405020304" pitchFamily="18" charset="0"/>
              </a:rPr>
              <a:t>Markvissari fundir </a:t>
            </a:r>
          </a:p>
          <a:p>
            <a:pPr>
              <a:spcAft>
                <a:spcPts val="800"/>
              </a:spcAft>
            </a:pPr>
            <a:r>
              <a:rPr lang="is-IS" dirty="0" err="1">
                <a:effectLst/>
                <a:latin typeface="Calibri" panose="020F0502020204030204" pitchFamily="34" charset="0"/>
                <a:ea typeface="Calibri" panose="020F0502020204030204" pitchFamily="34" charset="0"/>
                <a:cs typeface="Times New Roman" panose="02020603050405020304" pitchFamily="18" charset="0"/>
              </a:rPr>
              <a:t>Fjar</a:t>
            </a:r>
            <a:r>
              <a:rPr lang="is-IS" dirty="0">
                <a:effectLst/>
                <a:latin typeface="Calibri" panose="020F0502020204030204" pitchFamily="34" charset="0"/>
                <a:ea typeface="Calibri" panose="020F0502020204030204" pitchFamily="34" charset="0"/>
                <a:cs typeface="Times New Roman" panose="02020603050405020304" pitchFamily="18" charset="0"/>
              </a:rPr>
              <a:t> fundir</a:t>
            </a:r>
          </a:p>
          <a:p>
            <a:pPr>
              <a:spcAft>
                <a:spcPts val="800"/>
              </a:spcAft>
            </a:pPr>
            <a:r>
              <a:rPr lang="is-IS" dirty="0">
                <a:effectLst/>
                <a:latin typeface="Calibri" panose="020F0502020204030204" pitchFamily="34" charset="0"/>
                <a:ea typeface="Calibri" panose="020F0502020204030204" pitchFamily="34" charset="0"/>
                <a:cs typeface="Times New Roman" panose="02020603050405020304" pitchFamily="18" charset="0"/>
              </a:rPr>
              <a:t>Markvissari Tímastjórnun </a:t>
            </a:r>
          </a:p>
          <a:p>
            <a:pPr>
              <a:spcAft>
                <a:spcPts val="800"/>
              </a:spcAft>
            </a:pPr>
            <a:r>
              <a:rPr lang="is-IS" dirty="0">
                <a:effectLst/>
                <a:latin typeface="Calibri" panose="020F0502020204030204" pitchFamily="34" charset="0"/>
                <a:ea typeface="Calibri" panose="020F0502020204030204" pitchFamily="34" charset="0"/>
                <a:cs typeface="Times New Roman" panose="02020603050405020304" pitchFamily="18" charset="0"/>
              </a:rPr>
              <a:t>Rafrænar lausnir „ Rafrænar undirskriftir“ </a:t>
            </a:r>
          </a:p>
          <a:p>
            <a:pPr>
              <a:spcAft>
                <a:spcPts val="800"/>
              </a:spcAft>
            </a:pPr>
            <a:r>
              <a:rPr lang="is-IS" dirty="0">
                <a:effectLst/>
                <a:latin typeface="Calibri" panose="020F0502020204030204" pitchFamily="34" charset="0"/>
                <a:ea typeface="Calibri" panose="020F0502020204030204" pitchFamily="34" charset="0"/>
                <a:cs typeface="Times New Roman" panose="02020603050405020304" pitchFamily="18" charset="0"/>
              </a:rPr>
              <a:t>Vinna heima</a:t>
            </a:r>
          </a:p>
          <a:p>
            <a:pPr>
              <a:spcAft>
                <a:spcPts val="800"/>
              </a:spcAft>
            </a:pPr>
            <a:r>
              <a:rPr lang="is-IS" dirty="0">
                <a:effectLst/>
                <a:latin typeface="Calibri" panose="020F0502020204030204" pitchFamily="34" charset="0"/>
                <a:ea typeface="Calibri" panose="020F0502020204030204" pitchFamily="34" charset="0"/>
                <a:cs typeface="Times New Roman" panose="02020603050405020304" pitchFamily="18" charset="0"/>
              </a:rPr>
              <a:t>Skýra verkaskiptingu </a:t>
            </a:r>
          </a:p>
          <a:p>
            <a:pPr>
              <a:spcAft>
                <a:spcPts val="800"/>
              </a:spcAft>
            </a:pPr>
            <a:r>
              <a:rPr lang="is-IS" dirty="0">
                <a:effectLst/>
                <a:latin typeface="Calibri" panose="020F0502020204030204" pitchFamily="34" charset="0"/>
                <a:ea typeface="Calibri" panose="020F0502020204030204" pitchFamily="34" charset="0"/>
                <a:cs typeface="Times New Roman" panose="02020603050405020304" pitchFamily="18" charset="0"/>
              </a:rPr>
              <a:t>Draga tíma af gólfi </a:t>
            </a:r>
          </a:p>
          <a:p>
            <a:pPr>
              <a:spcAft>
                <a:spcPts val="800"/>
              </a:spcAft>
            </a:pPr>
            <a:r>
              <a:rPr lang="is-IS" dirty="0">
                <a:latin typeface="Calibri" panose="020F0502020204030204" pitchFamily="34" charset="0"/>
                <a:ea typeface="Calibri" panose="020F0502020204030204" pitchFamily="34" charset="0"/>
                <a:cs typeface="Times New Roman" panose="02020603050405020304" pitchFamily="18" charset="0"/>
              </a:rPr>
              <a:t>Panta og fá sent það sem er hægt frá birgjum í stað þess að fara á staðinn</a:t>
            </a:r>
            <a:endParaRPr lang="is-I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kyggnunúmersstaðgengill 3">
            <a:extLst>
              <a:ext uri="{FF2B5EF4-FFF2-40B4-BE49-F238E27FC236}">
                <a16:creationId xmlns:a16="http://schemas.microsoft.com/office/drawing/2014/main" id="{7A1B2A85-BD95-4FDC-96A8-2F34840C82B5}"/>
              </a:ext>
            </a:extLst>
          </p:cNvPr>
          <p:cNvSpPr>
            <a:spLocks noGrp="1"/>
          </p:cNvSpPr>
          <p:nvPr>
            <p:ph type="sldNum" sz="quarter" idx="12"/>
          </p:nvPr>
        </p:nvSpPr>
        <p:spPr>
          <a:xfrm>
            <a:off x="9541564" y="6356350"/>
            <a:ext cx="1812235" cy="365125"/>
          </a:xfrm>
        </p:spPr>
        <p:txBody>
          <a:bodyPr>
            <a:normAutofit/>
          </a:bodyPr>
          <a:lstStyle/>
          <a:p>
            <a:pPr>
              <a:lnSpc>
                <a:spcPct val="90000"/>
              </a:lnSpc>
              <a:spcAft>
                <a:spcPts val="600"/>
              </a:spcAft>
            </a:pPr>
            <a:fld id="{F34A33BA-A17B-4221-9AAE-D44F3040AA42}" type="slidenum">
              <a:rPr lang="is-IS" sz="1900" smtClean="0"/>
              <a:pPr>
                <a:lnSpc>
                  <a:spcPct val="90000"/>
                </a:lnSpc>
                <a:spcAft>
                  <a:spcPts val="600"/>
                </a:spcAft>
              </a:pPr>
              <a:t>11</a:t>
            </a:fld>
            <a:endParaRPr lang="is-IS" sz="1900"/>
          </a:p>
        </p:txBody>
      </p:sp>
    </p:spTree>
    <p:extLst>
      <p:ext uri="{BB962C8B-B14F-4D97-AF65-F5344CB8AC3E}">
        <p14:creationId xmlns:p14="http://schemas.microsoft.com/office/powerpoint/2010/main" val="314103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B1E2DDA6-23B3-4215-B5EE-2F52A3F87A44}"/>
              </a:ext>
            </a:extLst>
          </p:cNvPr>
          <p:cNvSpPr>
            <a:spLocks noGrp="1"/>
          </p:cNvSpPr>
          <p:nvPr>
            <p:ph type="title"/>
          </p:nvPr>
        </p:nvSpPr>
        <p:spPr>
          <a:xfrm>
            <a:off x="686834" y="1153572"/>
            <a:ext cx="3200400" cy="4461163"/>
          </a:xfrm>
        </p:spPr>
        <p:txBody>
          <a:bodyPr>
            <a:normAutofit/>
          </a:bodyPr>
          <a:lstStyle/>
          <a:p>
            <a:r>
              <a:rPr lang="is-IS" sz="2800" b="1">
                <a:solidFill>
                  <a:srgbClr val="FFFFFF"/>
                </a:solidFill>
                <a:latin typeface="Arial" panose="020B0604020202020204" pitchFamily="34" charset="0"/>
                <a:cs typeface="Arial" panose="020B0604020202020204" pitchFamily="34" charset="0"/>
              </a:rPr>
              <a:t>Greiningarvinna vinnutímahóps – </a:t>
            </a:r>
            <a:br>
              <a:rPr lang="is-IS" sz="2800" b="1">
                <a:solidFill>
                  <a:srgbClr val="FFFFFF"/>
                </a:solidFill>
                <a:latin typeface="Arial" panose="020B0604020202020204" pitchFamily="34" charset="0"/>
                <a:cs typeface="Arial" panose="020B0604020202020204" pitchFamily="34" charset="0"/>
              </a:rPr>
            </a:br>
            <a:r>
              <a:rPr lang="is-IS" sz="2800" b="1">
                <a:solidFill>
                  <a:srgbClr val="FFFFFF"/>
                </a:solidFill>
                <a:latin typeface="Arial" panose="020B0604020202020204" pitchFamily="34" charset="0"/>
                <a:cs typeface="Arial" panose="020B0604020202020204" pitchFamily="34" charset="0"/>
              </a:rPr>
              <a:t>helstu áskoranir við styttingu</a:t>
            </a:r>
            <a:endParaRPr lang="is-IS" sz="2800">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taðgengill efnis 2">
            <a:extLst>
              <a:ext uri="{FF2B5EF4-FFF2-40B4-BE49-F238E27FC236}">
                <a16:creationId xmlns:a16="http://schemas.microsoft.com/office/drawing/2014/main" id="{2064C151-5245-4649-826A-393299D14336}"/>
              </a:ext>
            </a:extLst>
          </p:cNvPr>
          <p:cNvSpPr>
            <a:spLocks noGrp="1"/>
          </p:cNvSpPr>
          <p:nvPr>
            <p:ph idx="1"/>
          </p:nvPr>
        </p:nvSpPr>
        <p:spPr>
          <a:xfrm>
            <a:off x="4447308" y="591344"/>
            <a:ext cx="6906491" cy="5585619"/>
          </a:xfrm>
        </p:spPr>
        <p:txBody>
          <a:bodyPr anchor="ctr">
            <a:normAutofit/>
          </a:bodyPr>
          <a:lstStyle/>
          <a:p>
            <a:r>
              <a:rPr lang="is-IS"/>
              <a:t>Með styttingu á vinnuviku umfram 65 mín er verið að afsala sér að einhverju leyti sveigjanleika sem hefur verið við lýði. (Skrepp)</a:t>
            </a:r>
          </a:p>
          <a:p>
            <a:r>
              <a:rPr lang="is-IS"/>
              <a:t>Matartíminn verður 15 mín / lágmark ef farið er í fulla styttingu. Hjá starfsfólki sem að vinnur lengur 6.klst á dag. </a:t>
            </a:r>
          </a:p>
          <a:p>
            <a:r>
              <a:rPr lang="is-IS" dirty="0"/>
              <a:t>Breyta gömlum vana. 50 ára hefð!</a:t>
            </a:r>
          </a:p>
          <a:p>
            <a:r>
              <a:rPr lang="is-IS" dirty="0"/>
              <a:t>Í könnun sem vinnutíma hópurinn sendi út til starfsmanna, taldi mikill meirihluti þátttakanda að stytting vinnuvikunnar væri möguleg. </a:t>
            </a:r>
          </a:p>
        </p:txBody>
      </p:sp>
      <p:sp>
        <p:nvSpPr>
          <p:cNvPr id="4" name="Skyggnunúmersstaðgengill 3">
            <a:extLst>
              <a:ext uri="{FF2B5EF4-FFF2-40B4-BE49-F238E27FC236}">
                <a16:creationId xmlns:a16="http://schemas.microsoft.com/office/drawing/2014/main" id="{BED9BEC4-B2B5-4655-8CFE-966C031F7582}"/>
              </a:ext>
            </a:extLst>
          </p:cNvPr>
          <p:cNvSpPr>
            <a:spLocks noGrp="1"/>
          </p:cNvSpPr>
          <p:nvPr>
            <p:ph type="sldNum" sz="quarter" idx="12"/>
          </p:nvPr>
        </p:nvSpPr>
        <p:spPr>
          <a:xfrm>
            <a:off x="9541564" y="6356350"/>
            <a:ext cx="1812235" cy="365125"/>
          </a:xfrm>
        </p:spPr>
        <p:txBody>
          <a:bodyPr>
            <a:normAutofit/>
          </a:bodyPr>
          <a:lstStyle/>
          <a:p>
            <a:pPr>
              <a:lnSpc>
                <a:spcPct val="90000"/>
              </a:lnSpc>
              <a:spcAft>
                <a:spcPts val="600"/>
              </a:spcAft>
            </a:pPr>
            <a:fld id="{F34A33BA-A17B-4221-9AAE-D44F3040AA42}" type="slidenum">
              <a:rPr lang="is-IS" sz="1900" smtClean="0"/>
              <a:pPr>
                <a:lnSpc>
                  <a:spcPct val="90000"/>
                </a:lnSpc>
                <a:spcAft>
                  <a:spcPts val="600"/>
                </a:spcAft>
              </a:pPr>
              <a:t>12</a:t>
            </a:fld>
            <a:endParaRPr lang="is-IS" sz="1900"/>
          </a:p>
        </p:txBody>
      </p:sp>
    </p:spTree>
    <p:extLst>
      <p:ext uri="{BB962C8B-B14F-4D97-AF65-F5344CB8AC3E}">
        <p14:creationId xmlns:p14="http://schemas.microsoft.com/office/powerpoint/2010/main" val="1420247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ill 5"/>
          <p:cNvSpPr>
            <a:spLocks noGrp="1"/>
          </p:cNvSpPr>
          <p:nvPr>
            <p:ph type="title"/>
          </p:nvPr>
        </p:nvSpPr>
        <p:spPr>
          <a:xfrm>
            <a:off x="686834" y="1153572"/>
            <a:ext cx="3200400" cy="4461163"/>
          </a:xfrm>
        </p:spPr>
        <p:txBody>
          <a:bodyPr>
            <a:normAutofit/>
          </a:bodyPr>
          <a:lstStyle/>
          <a:p>
            <a:br>
              <a:rPr lang="is-IS" sz="3100" b="1">
                <a:solidFill>
                  <a:srgbClr val="FFFFFF"/>
                </a:solidFill>
                <a:latin typeface="Arial" panose="020B0604020202020204" pitchFamily="34" charset="0"/>
                <a:cs typeface="Arial" panose="020B0604020202020204" pitchFamily="34" charset="0"/>
              </a:rPr>
            </a:br>
            <a:r>
              <a:rPr lang="is-IS" sz="3100" b="1">
                <a:solidFill>
                  <a:srgbClr val="FFFFFF"/>
                </a:solidFill>
                <a:latin typeface="Arial" panose="020B0604020202020204" pitchFamily="34" charset="0"/>
                <a:cs typeface="Arial" panose="020B0604020202020204" pitchFamily="34" charset="0"/>
              </a:rPr>
              <a:t>Niðurstöður greiningarvinnu vinnutímahóps</a:t>
            </a:r>
            <a:br>
              <a:rPr lang="is-IS" sz="3100">
                <a:solidFill>
                  <a:srgbClr val="FFFFFF"/>
                </a:solidFill>
              </a:rPr>
            </a:br>
            <a:endParaRPr lang="is-IS" sz="3100">
              <a:solidFill>
                <a:srgbClr val="FFFFFF"/>
              </a:solidFill>
            </a:endParaRP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Staðgengill efnis 6"/>
          <p:cNvSpPr>
            <a:spLocks noGrp="1"/>
          </p:cNvSpPr>
          <p:nvPr>
            <p:ph idx="1"/>
          </p:nvPr>
        </p:nvSpPr>
        <p:spPr>
          <a:xfrm>
            <a:off x="4447308" y="591344"/>
            <a:ext cx="6906491" cy="5585619"/>
          </a:xfrm>
        </p:spPr>
        <p:txBody>
          <a:bodyPr anchor="ctr">
            <a:normAutofit lnSpcReduction="10000"/>
          </a:bodyPr>
          <a:lstStyle/>
          <a:p>
            <a:pPr>
              <a:spcAft>
                <a:spcPts val="800"/>
              </a:spcAft>
            </a:pPr>
            <a:r>
              <a:rPr lang="is-IS" sz="2600" dirty="0">
                <a:effectLst/>
                <a:latin typeface="Calibri" panose="020F0502020204030204" pitchFamily="34" charset="0"/>
                <a:ea typeface="Calibri" panose="020F0502020204030204" pitchFamily="34" charset="0"/>
                <a:cs typeface="Times New Roman" panose="02020603050405020304" pitchFamily="18" charset="0"/>
              </a:rPr>
              <a:t>Hlutastarfsfólk á frístundaheimilum og Hofsins eru nú þegar að nýta sér hámarsstyttingu, þar að segja þau mæta 20 seinna eða fara fyrr. Aukning verður einungis þegar þú ert kominn yfir 43% starfshlutfall og þá um 1 mínútu á dag / 50 % starfsmaður 24.mínútur á dag. </a:t>
            </a:r>
          </a:p>
          <a:p>
            <a:pPr>
              <a:spcAft>
                <a:spcPts val="800"/>
              </a:spcAft>
            </a:pPr>
            <a:r>
              <a:rPr lang="is-IS" sz="2600" dirty="0">
                <a:effectLst/>
                <a:latin typeface="Calibri" panose="020F0502020204030204" pitchFamily="34" charset="0"/>
                <a:ea typeface="Calibri" panose="020F0502020204030204" pitchFamily="34" charset="0"/>
                <a:cs typeface="Times New Roman" panose="02020603050405020304" pitchFamily="18" charset="0"/>
              </a:rPr>
              <a:t>Fá fleiri mínútur ef farið er í lágmarksstyttingu. Halda 20 mínútum og fá hlutfall af </a:t>
            </a:r>
            <a:r>
              <a:rPr lang="is-IS" sz="2600">
                <a:effectLst/>
                <a:latin typeface="Calibri" panose="020F0502020204030204" pitchFamily="34" charset="0"/>
                <a:ea typeface="Calibri" panose="020F0502020204030204" pitchFamily="34" charset="0"/>
                <a:cs typeface="Times New Roman" panose="02020603050405020304" pitchFamily="18" charset="0"/>
              </a:rPr>
              <a:t>13 mínútum.</a:t>
            </a:r>
            <a:endParaRPr lang="is-IS" sz="2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is-IS" sz="2600" dirty="0">
                <a:effectLst/>
                <a:latin typeface="Calibri" panose="020F0502020204030204" pitchFamily="34" charset="0"/>
                <a:ea typeface="Calibri" panose="020F0502020204030204" pitchFamily="34" charset="0"/>
                <a:cs typeface="Times New Roman" panose="02020603050405020304" pitchFamily="18" charset="0"/>
              </a:rPr>
              <a:t>Meirihluti starfsmanna upplifa sveigjanleika í starfi sínu. </a:t>
            </a:r>
          </a:p>
          <a:p>
            <a:pPr>
              <a:spcAft>
                <a:spcPts val="800"/>
              </a:spcAft>
            </a:pPr>
            <a:r>
              <a:rPr lang="is-IS" sz="2600" dirty="0">
                <a:effectLst/>
                <a:latin typeface="Calibri" panose="020F0502020204030204" pitchFamily="34" charset="0"/>
                <a:ea typeface="Calibri" panose="020F0502020204030204" pitchFamily="34" charset="0"/>
                <a:cs typeface="Times New Roman" panose="02020603050405020304" pitchFamily="18" charset="0"/>
              </a:rPr>
              <a:t>Með fullri styttingu sem tekinn er út </a:t>
            </a:r>
            <a:r>
              <a:rPr lang="is-IS" sz="2600" dirty="0" err="1">
                <a:effectLst/>
                <a:latin typeface="Calibri" panose="020F0502020204030204" pitchFamily="34" charset="0"/>
                <a:ea typeface="Calibri" panose="020F0502020204030204" pitchFamily="34" charset="0"/>
                <a:cs typeface="Times New Roman" panose="02020603050405020304" pitchFamily="18" charset="0"/>
              </a:rPr>
              <a:t>t.d</a:t>
            </a:r>
            <a:r>
              <a:rPr lang="is-IS" sz="2600" dirty="0">
                <a:effectLst/>
                <a:latin typeface="Calibri" panose="020F0502020204030204" pitchFamily="34" charset="0"/>
                <a:ea typeface="Calibri" panose="020F0502020204030204" pitchFamily="34" charset="0"/>
                <a:cs typeface="Times New Roman" panose="02020603050405020304" pitchFamily="18" charset="0"/>
              </a:rPr>
              <a:t> vikulega taldi starffólk að ekki væri jafnmikil þörf á sveigjanleika því þau töldu að þau myndu skipuleggja skrepp á þeim tíma sem þau taka út styttinguna. </a:t>
            </a:r>
          </a:p>
        </p:txBody>
      </p:sp>
      <p:sp>
        <p:nvSpPr>
          <p:cNvPr id="2" name="Skyggnunúmersstaðgengill 1"/>
          <p:cNvSpPr>
            <a:spLocks noGrp="1"/>
          </p:cNvSpPr>
          <p:nvPr>
            <p:ph type="sldNum" sz="quarter" idx="4294967295"/>
          </p:nvPr>
        </p:nvSpPr>
        <p:spPr>
          <a:xfrm>
            <a:off x="9541564" y="6356350"/>
            <a:ext cx="1812235" cy="365125"/>
          </a:xfrm>
        </p:spPr>
        <p:txBody>
          <a:bodyPr>
            <a:normAutofit/>
          </a:bodyPr>
          <a:lstStyle/>
          <a:p>
            <a:pPr>
              <a:lnSpc>
                <a:spcPct val="90000"/>
              </a:lnSpc>
              <a:spcAft>
                <a:spcPts val="600"/>
              </a:spcAft>
            </a:pPr>
            <a:fld id="{86CB4B4D-7CA3-9044-876B-883B54F8677D}" type="slidenum">
              <a:rPr lang="is-IS" sz="1900" smtClean="0"/>
              <a:pPr>
                <a:lnSpc>
                  <a:spcPct val="90000"/>
                </a:lnSpc>
                <a:spcAft>
                  <a:spcPts val="600"/>
                </a:spcAft>
              </a:pPr>
              <a:t>13</a:t>
            </a:fld>
            <a:endParaRPr lang="is-IS" sz="1900"/>
          </a:p>
        </p:txBody>
      </p:sp>
    </p:spTree>
    <p:extLst>
      <p:ext uri="{BB962C8B-B14F-4D97-AF65-F5344CB8AC3E}">
        <p14:creationId xmlns:p14="http://schemas.microsoft.com/office/powerpoint/2010/main" val="3290018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1F3DB194-20A8-49E5-9A51-D5BEF1888C30}"/>
              </a:ext>
            </a:extLst>
          </p:cNvPr>
          <p:cNvSpPr>
            <a:spLocks noGrp="1"/>
          </p:cNvSpPr>
          <p:nvPr>
            <p:ph type="title"/>
          </p:nvPr>
        </p:nvSpPr>
        <p:spPr/>
        <p:txBody>
          <a:bodyPr/>
          <a:lstStyle/>
          <a:p>
            <a:r>
              <a:rPr lang="is-IS" sz="4400" b="1" dirty="0">
                <a:latin typeface="Arial" panose="020B0604020202020204" pitchFamily="34" charset="0"/>
                <a:cs typeface="Arial" panose="020B0604020202020204" pitchFamily="34" charset="0"/>
              </a:rPr>
              <a:t>Dæmi um útfærslur á Hámarks styttingu vinnutímans</a:t>
            </a:r>
            <a:endParaRPr lang="is-IS" dirty="0"/>
          </a:p>
        </p:txBody>
      </p:sp>
      <p:sp>
        <p:nvSpPr>
          <p:cNvPr id="3" name="Staðgengill efnis 2">
            <a:extLst>
              <a:ext uri="{FF2B5EF4-FFF2-40B4-BE49-F238E27FC236}">
                <a16:creationId xmlns:a16="http://schemas.microsoft.com/office/drawing/2014/main" id="{2BC8F1FD-3A20-4D40-BB5E-EF47D43D98F6}"/>
              </a:ext>
            </a:extLst>
          </p:cNvPr>
          <p:cNvSpPr>
            <a:spLocks noGrp="1"/>
          </p:cNvSpPr>
          <p:nvPr>
            <p:ph idx="1"/>
          </p:nvPr>
        </p:nvSpPr>
        <p:spPr>
          <a:xfrm>
            <a:off x="771525" y="1690688"/>
            <a:ext cx="10515600" cy="4351338"/>
          </a:xfrm>
        </p:spPr>
        <p:txBody>
          <a:bodyPr/>
          <a:lstStyle/>
          <a:p>
            <a:endParaRPr lang="is-IS" dirty="0"/>
          </a:p>
          <a:p>
            <a:endParaRPr lang="is-IS" dirty="0"/>
          </a:p>
          <a:p>
            <a:endParaRPr lang="is-IS" dirty="0"/>
          </a:p>
          <a:p>
            <a:endParaRPr lang="is-IS" dirty="0"/>
          </a:p>
        </p:txBody>
      </p:sp>
      <p:sp>
        <p:nvSpPr>
          <p:cNvPr id="4" name="Skyggnunúmersstaðgengill 3">
            <a:extLst>
              <a:ext uri="{FF2B5EF4-FFF2-40B4-BE49-F238E27FC236}">
                <a16:creationId xmlns:a16="http://schemas.microsoft.com/office/drawing/2014/main" id="{50CBC15F-02BF-4E30-B2E9-EAC4E098ACCD}"/>
              </a:ext>
            </a:extLst>
          </p:cNvPr>
          <p:cNvSpPr>
            <a:spLocks noGrp="1"/>
          </p:cNvSpPr>
          <p:nvPr>
            <p:ph type="sldNum" sz="quarter" idx="12"/>
          </p:nvPr>
        </p:nvSpPr>
        <p:spPr/>
        <p:txBody>
          <a:bodyPr/>
          <a:lstStyle/>
          <a:p>
            <a:fld id="{F34A33BA-A17B-4221-9AAE-D44F3040AA42}" type="slidenum">
              <a:rPr lang="is-IS" smtClean="0"/>
              <a:t>14</a:t>
            </a:fld>
            <a:endParaRPr lang="is-IS" dirty="0"/>
          </a:p>
        </p:txBody>
      </p:sp>
      <p:pic>
        <p:nvPicPr>
          <p:cNvPr id="5" name="Mynd 4">
            <a:extLst>
              <a:ext uri="{FF2B5EF4-FFF2-40B4-BE49-F238E27FC236}">
                <a16:creationId xmlns:a16="http://schemas.microsoft.com/office/drawing/2014/main" id="{561A6C54-8D71-4F42-82E9-2A5D1A5374AA}"/>
              </a:ext>
            </a:extLst>
          </p:cNvPr>
          <p:cNvPicPr>
            <a:picLocks noChangeAspect="1"/>
          </p:cNvPicPr>
          <p:nvPr/>
        </p:nvPicPr>
        <p:blipFill>
          <a:blip r:embed="rId3"/>
          <a:stretch>
            <a:fillRect/>
          </a:stretch>
        </p:blipFill>
        <p:spPr>
          <a:xfrm>
            <a:off x="5962650" y="1900238"/>
            <a:ext cx="5324475" cy="819150"/>
          </a:xfrm>
          <a:prstGeom prst="rect">
            <a:avLst/>
          </a:prstGeom>
        </p:spPr>
      </p:pic>
      <p:pic>
        <p:nvPicPr>
          <p:cNvPr id="7" name="Mynd 6">
            <a:extLst>
              <a:ext uri="{FF2B5EF4-FFF2-40B4-BE49-F238E27FC236}">
                <a16:creationId xmlns:a16="http://schemas.microsoft.com/office/drawing/2014/main" id="{22C9F66B-1C1D-4DD8-B8D7-9F74F26B9977}"/>
              </a:ext>
            </a:extLst>
          </p:cNvPr>
          <p:cNvPicPr>
            <a:picLocks noChangeAspect="1"/>
          </p:cNvPicPr>
          <p:nvPr/>
        </p:nvPicPr>
        <p:blipFill>
          <a:blip r:embed="rId4"/>
          <a:stretch>
            <a:fillRect/>
          </a:stretch>
        </p:blipFill>
        <p:spPr>
          <a:xfrm>
            <a:off x="5962650" y="3286125"/>
            <a:ext cx="5295900" cy="781050"/>
          </a:xfrm>
          <a:prstGeom prst="rect">
            <a:avLst/>
          </a:prstGeom>
        </p:spPr>
      </p:pic>
      <p:pic>
        <p:nvPicPr>
          <p:cNvPr id="8" name="Mynd 7">
            <a:extLst>
              <a:ext uri="{FF2B5EF4-FFF2-40B4-BE49-F238E27FC236}">
                <a16:creationId xmlns:a16="http://schemas.microsoft.com/office/drawing/2014/main" id="{41A90FF4-C059-4A78-8989-FE910BE5A8A0}"/>
              </a:ext>
            </a:extLst>
          </p:cNvPr>
          <p:cNvPicPr>
            <a:picLocks noChangeAspect="1"/>
          </p:cNvPicPr>
          <p:nvPr/>
        </p:nvPicPr>
        <p:blipFill>
          <a:blip r:embed="rId5"/>
          <a:stretch>
            <a:fillRect/>
          </a:stretch>
        </p:blipFill>
        <p:spPr>
          <a:xfrm>
            <a:off x="1201402" y="1654593"/>
            <a:ext cx="4238625" cy="1114425"/>
          </a:xfrm>
          <a:prstGeom prst="rect">
            <a:avLst/>
          </a:prstGeom>
        </p:spPr>
      </p:pic>
      <p:pic>
        <p:nvPicPr>
          <p:cNvPr id="9" name="Mynd 8">
            <a:extLst>
              <a:ext uri="{FF2B5EF4-FFF2-40B4-BE49-F238E27FC236}">
                <a16:creationId xmlns:a16="http://schemas.microsoft.com/office/drawing/2014/main" id="{D07DBED6-C37E-4CA2-8D17-23A69E23C9FF}"/>
              </a:ext>
            </a:extLst>
          </p:cNvPr>
          <p:cNvPicPr>
            <a:picLocks noChangeAspect="1"/>
          </p:cNvPicPr>
          <p:nvPr/>
        </p:nvPicPr>
        <p:blipFill>
          <a:blip r:embed="rId6"/>
          <a:stretch>
            <a:fillRect/>
          </a:stretch>
        </p:blipFill>
        <p:spPr>
          <a:xfrm>
            <a:off x="1201402" y="3143250"/>
            <a:ext cx="4257675" cy="1066800"/>
          </a:xfrm>
          <a:prstGeom prst="rect">
            <a:avLst/>
          </a:prstGeom>
        </p:spPr>
      </p:pic>
      <p:pic>
        <p:nvPicPr>
          <p:cNvPr id="10" name="Mynd 9">
            <a:extLst>
              <a:ext uri="{FF2B5EF4-FFF2-40B4-BE49-F238E27FC236}">
                <a16:creationId xmlns:a16="http://schemas.microsoft.com/office/drawing/2014/main" id="{5173F583-43AB-42CA-BBA4-0D7F1EF19312}"/>
              </a:ext>
            </a:extLst>
          </p:cNvPr>
          <p:cNvPicPr>
            <a:picLocks noChangeAspect="1"/>
          </p:cNvPicPr>
          <p:nvPr/>
        </p:nvPicPr>
        <p:blipFill>
          <a:blip r:embed="rId7"/>
          <a:stretch>
            <a:fillRect/>
          </a:stretch>
        </p:blipFill>
        <p:spPr>
          <a:xfrm>
            <a:off x="1191876" y="4650957"/>
            <a:ext cx="4257675" cy="1104900"/>
          </a:xfrm>
          <a:prstGeom prst="rect">
            <a:avLst/>
          </a:prstGeom>
        </p:spPr>
      </p:pic>
      <p:pic>
        <p:nvPicPr>
          <p:cNvPr id="11" name="Mynd 10">
            <a:extLst>
              <a:ext uri="{FF2B5EF4-FFF2-40B4-BE49-F238E27FC236}">
                <a16:creationId xmlns:a16="http://schemas.microsoft.com/office/drawing/2014/main" id="{61B6E561-B7FB-487B-B572-0B2C861E9499}"/>
              </a:ext>
            </a:extLst>
          </p:cNvPr>
          <p:cNvPicPr>
            <a:picLocks noChangeAspect="1"/>
          </p:cNvPicPr>
          <p:nvPr/>
        </p:nvPicPr>
        <p:blipFill>
          <a:blip r:embed="rId8"/>
          <a:stretch>
            <a:fillRect/>
          </a:stretch>
        </p:blipFill>
        <p:spPr>
          <a:xfrm>
            <a:off x="5962650" y="4803357"/>
            <a:ext cx="5143500" cy="952500"/>
          </a:xfrm>
          <a:prstGeom prst="rect">
            <a:avLst/>
          </a:prstGeom>
        </p:spPr>
      </p:pic>
    </p:spTree>
    <p:extLst>
      <p:ext uri="{BB962C8B-B14F-4D97-AF65-F5344CB8AC3E}">
        <p14:creationId xmlns:p14="http://schemas.microsoft.com/office/powerpoint/2010/main" val="3742072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ACF50BF7-3EA2-4C22-9E71-8B2A54D590F9}"/>
              </a:ext>
            </a:extLst>
          </p:cNvPr>
          <p:cNvSpPr>
            <a:spLocks noGrp="1"/>
          </p:cNvSpPr>
          <p:nvPr>
            <p:ph type="title"/>
          </p:nvPr>
        </p:nvSpPr>
        <p:spPr>
          <a:xfrm>
            <a:off x="686834" y="1153572"/>
            <a:ext cx="3200400" cy="4461163"/>
          </a:xfrm>
        </p:spPr>
        <p:txBody>
          <a:bodyPr>
            <a:normAutofit/>
          </a:bodyPr>
          <a:lstStyle/>
          <a:p>
            <a:r>
              <a:rPr lang="is-IS">
                <a:solidFill>
                  <a:srgbClr val="FFFFFF"/>
                </a:solidFill>
              </a:rPr>
              <a:t>Skipta niður í umræðu hópa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taðgengill efnis 2">
            <a:extLst>
              <a:ext uri="{FF2B5EF4-FFF2-40B4-BE49-F238E27FC236}">
                <a16:creationId xmlns:a16="http://schemas.microsoft.com/office/drawing/2014/main" id="{16069EF5-DCF5-4426-9202-BF955D7CB4D3}"/>
              </a:ext>
            </a:extLst>
          </p:cNvPr>
          <p:cNvSpPr>
            <a:spLocks noGrp="1"/>
          </p:cNvSpPr>
          <p:nvPr>
            <p:ph idx="1"/>
          </p:nvPr>
        </p:nvSpPr>
        <p:spPr>
          <a:xfrm>
            <a:off x="4447308" y="591344"/>
            <a:ext cx="6906491" cy="5585619"/>
          </a:xfrm>
        </p:spPr>
        <p:txBody>
          <a:bodyPr anchor="ctr">
            <a:normAutofit/>
          </a:bodyPr>
          <a:lstStyle/>
          <a:p>
            <a:r>
              <a:rPr lang="is-IS" dirty="0"/>
              <a:t>Umræðustjórar leiða umræðuna og rita</a:t>
            </a:r>
          </a:p>
          <a:p>
            <a:r>
              <a:rPr lang="is-IS" dirty="0"/>
              <a:t>Síðan fylla allir út stutta könnun í lokinn </a:t>
            </a:r>
          </a:p>
          <a:p>
            <a:r>
              <a:rPr lang="is-IS" dirty="0"/>
              <a:t>Könnunin er að finna á </a:t>
            </a:r>
            <a:r>
              <a:rPr lang="is-IS" dirty="0">
                <a:hlinkClick r:id="rId3"/>
              </a:rPr>
              <a:t>www.tjornin.is/stytting</a:t>
            </a:r>
            <a:endParaRPr lang="is-IS" dirty="0"/>
          </a:p>
          <a:p>
            <a:r>
              <a:rPr lang="is-IS" dirty="0"/>
              <a:t>Stutt lokaorð og fundi slitið</a:t>
            </a:r>
          </a:p>
          <a:p>
            <a:endParaRPr lang="is-IS" dirty="0"/>
          </a:p>
        </p:txBody>
      </p:sp>
      <p:sp>
        <p:nvSpPr>
          <p:cNvPr id="4" name="Skyggnunúmersstaðgengill 3">
            <a:extLst>
              <a:ext uri="{FF2B5EF4-FFF2-40B4-BE49-F238E27FC236}">
                <a16:creationId xmlns:a16="http://schemas.microsoft.com/office/drawing/2014/main" id="{20258E06-211E-415C-BB34-E0807D11E114}"/>
              </a:ext>
            </a:extLst>
          </p:cNvPr>
          <p:cNvSpPr>
            <a:spLocks noGrp="1"/>
          </p:cNvSpPr>
          <p:nvPr>
            <p:ph type="sldNum" sz="quarter" idx="12"/>
          </p:nvPr>
        </p:nvSpPr>
        <p:spPr>
          <a:xfrm>
            <a:off x="9541564" y="6356350"/>
            <a:ext cx="1812235" cy="365125"/>
          </a:xfrm>
        </p:spPr>
        <p:txBody>
          <a:bodyPr>
            <a:normAutofit/>
          </a:bodyPr>
          <a:lstStyle/>
          <a:p>
            <a:pPr>
              <a:lnSpc>
                <a:spcPct val="90000"/>
              </a:lnSpc>
              <a:spcAft>
                <a:spcPts val="600"/>
              </a:spcAft>
            </a:pPr>
            <a:fld id="{F34A33BA-A17B-4221-9AAE-D44F3040AA42}" type="slidenum">
              <a:rPr lang="is-IS" sz="1900" smtClean="0"/>
              <a:pPr>
                <a:lnSpc>
                  <a:spcPct val="90000"/>
                </a:lnSpc>
                <a:spcAft>
                  <a:spcPts val="600"/>
                </a:spcAft>
              </a:pPr>
              <a:t>15</a:t>
            </a:fld>
            <a:endParaRPr lang="is-IS" sz="1900"/>
          </a:p>
        </p:txBody>
      </p:sp>
    </p:spTree>
    <p:extLst>
      <p:ext uri="{BB962C8B-B14F-4D97-AF65-F5344CB8AC3E}">
        <p14:creationId xmlns:p14="http://schemas.microsoft.com/office/powerpoint/2010/main" val="4019589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ðgengill efnis 2"/>
          <p:cNvSpPr>
            <a:spLocks noGrp="1"/>
          </p:cNvSpPr>
          <p:nvPr>
            <p:ph idx="1"/>
          </p:nvPr>
        </p:nvSpPr>
        <p:spPr>
          <a:xfrm>
            <a:off x="987055" y="899999"/>
            <a:ext cx="10866120" cy="5135093"/>
          </a:xfrm>
        </p:spPr>
        <p:txBody>
          <a:bodyPr>
            <a:normAutofit/>
          </a:bodyPr>
          <a:lstStyle/>
          <a:p>
            <a:pPr marL="0" indent="0">
              <a:lnSpc>
                <a:spcPct val="120000"/>
              </a:lnSpc>
              <a:spcBef>
                <a:spcPts val="0"/>
              </a:spcBef>
              <a:buNone/>
            </a:pPr>
            <a:endParaRPr lang="is-IS" sz="3500" dirty="0"/>
          </a:p>
          <a:p>
            <a:pPr marL="0" indent="0">
              <a:lnSpc>
                <a:spcPct val="120000"/>
              </a:lnSpc>
              <a:spcBef>
                <a:spcPts val="0"/>
              </a:spcBef>
              <a:buNone/>
            </a:pPr>
            <a:endParaRPr lang="is-IS" sz="3500" dirty="0"/>
          </a:p>
          <a:p>
            <a:pPr marL="0" indent="0">
              <a:lnSpc>
                <a:spcPct val="120000"/>
              </a:lnSpc>
              <a:spcBef>
                <a:spcPts val="0"/>
              </a:spcBef>
              <a:buNone/>
            </a:pPr>
            <a:endParaRPr lang="is-IS" sz="3500" dirty="0"/>
          </a:p>
          <a:p>
            <a:pPr marL="0" indent="0">
              <a:lnSpc>
                <a:spcPct val="120000"/>
              </a:lnSpc>
              <a:spcBef>
                <a:spcPts val="0"/>
              </a:spcBef>
              <a:buNone/>
            </a:pPr>
            <a:r>
              <a:rPr lang="is-IS" sz="3500" i="1" dirty="0">
                <a:solidFill>
                  <a:srgbClr val="0376E1"/>
                </a:solidFill>
              </a:rPr>
              <a:t>1. Hvaða tækifæri felast í styttingu vinnutímans fyrir þig?  </a:t>
            </a:r>
          </a:p>
          <a:p>
            <a:pPr marL="0" indent="0">
              <a:buNone/>
            </a:pPr>
            <a:endParaRPr lang="is-IS" i="1" dirty="0"/>
          </a:p>
          <a:p>
            <a:pPr marL="0" indent="0">
              <a:buNone/>
            </a:pPr>
            <a:endParaRPr lang="is-IS" dirty="0">
              <a:solidFill>
                <a:srgbClr val="FF0000"/>
              </a:solidFill>
            </a:endParaRPr>
          </a:p>
        </p:txBody>
      </p:sp>
      <p:sp>
        <p:nvSpPr>
          <p:cNvPr id="5" name="Rétthyrningur 4"/>
          <p:cNvSpPr/>
          <p:nvPr/>
        </p:nvSpPr>
        <p:spPr>
          <a:xfrm>
            <a:off x="8068861" y="899999"/>
            <a:ext cx="3061736" cy="468000"/>
          </a:xfrm>
          <a:prstGeom prst="rect">
            <a:avLst/>
          </a:prstGeom>
          <a:solidFill>
            <a:schemeClr val="accent2"/>
          </a:solidFill>
        </p:spPr>
        <p:txBody>
          <a:bodyPr wrap="none">
            <a:spAutoFit/>
          </a:bodyPr>
          <a:lstStyle/>
          <a:p>
            <a:pPr>
              <a:lnSpc>
                <a:spcPct val="120000"/>
              </a:lnSpc>
            </a:pPr>
            <a:r>
              <a:rPr lang="is-IS" sz="2000" dirty="0"/>
              <a:t>Einstaklingsvinna og miðlun</a:t>
            </a:r>
          </a:p>
        </p:txBody>
      </p:sp>
      <p:sp>
        <p:nvSpPr>
          <p:cNvPr id="4" name="Skyggnunúmersstaðgengill 3"/>
          <p:cNvSpPr>
            <a:spLocks noGrp="1"/>
          </p:cNvSpPr>
          <p:nvPr>
            <p:ph type="sldNum" sz="quarter" idx="12"/>
          </p:nvPr>
        </p:nvSpPr>
        <p:spPr/>
        <p:txBody>
          <a:bodyPr/>
          <a:lstStyle/>
          <a:p>
            <a:fld id="{F34A33BA-A17B-4221-9AAE-D44F3040AA42}" type="slidenum">
              <a:rPr lang="is-IS" smtClean="0"/>
              <a:t>16</a:t>
            </a:fld>
            <a:endParaRPr lang="is-IS"/>
          </a:p>
        </p:txBody>
      </p:sp>
    </p:spTree>
    <p:extLst>
      <p:ext uri="{BB962C8B-B14F-4D97-AF65-F5344CB8AC3E}">
        <p14:creationId xmlns:p14="http://schemas.microsoft.com/office/powerpoint/2010/main" val="764158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ðgengill efnis 2"/>
          <p:cNvSpPr>
            <a:spLocks noGrp="1"/>
          </p:cNvSpPr>
          <p:nvPr>
            <p:ph idx="1"/>
          </p:nvPr>
        </p:nvSpPr>
        <p:spPr>
          <a:xfrm>
            <a:off x="1018954" y="404470"/>
            <a:ext cx="10866120" cy="5156358"/>
          </a:xfrm>
        </p:spPr>
        <p:txBody>
          <a:bodyPr>
            <a:normAutofit/>
          </a:bodyPr>
          <a:lstStyle/>
          <a:p>
            <a:pPr marL="0" indent="0">
              <a:lnSpc>
                <a:spcPct val="120000"/>
              </a:lnSpc>
              <a:spcBef>
                <a:spcPts val="0"/>
              </a:spcBef>
              <a:buNone/>
            </a:pPr>
            <a:endParaRPr lang="is-IS" sz="3500" dirty="0"/>
          </a:p>
          <a:p>
            <a:pPr marL="0" indent="0">
              <a:lnSpc>
                <a:spcPct val="120000"/>
              </a:lnSpc>
              <a:spcBef>
                <a:spcPts val="0"/>
              </a:spcBef>
              <a:buNone/>
            </a:pPr>
            <a:endParaRPr lang="is-IS" sz="3500" dirty="0"/>
          </a:p>
          <a:p>
            <a:pPr marL="0" indent="0">
              <a:lnSpc>
                <a:spcPct val="120000"/>
              </a:lnSpc>
              <a:spcBef>
                <a:spcPts val="0"/>
              </a:spcBef>
              <a:buNone/>
            </a:pPr>
            <a:endParaRPr lang="is-IS" sz="3500" dirty="0"/>
          </a:p>
          <a:p>
            <a:pPr marL="0" indent="0">
              <a:buNone/>
            </a:pPr>
            <a:endParaRPr lang="is-IS" i="1" dirty="0"/>
          </a:p>
          <a:p>
            <a:pPr marL="0" indent="0">
              <a:lnSpc>
                <a:spcPct val="120000"/>
              </a:lnSpc>
              <a:spcBef>
                <a:spcPts val="0"/>
              </a:spcBef>
              <a:buNone/>
            </a:pPr>
            <a:r>
              <a:rPr lang="is-IS" sz="3500" i="1" dirty="0">
                <a:solidFill>
                  <a:srgbClr val="0376E1"/>
                </a:solidFill>
              </a:rPr>
              <a:t>2. Hver gæti ávinningur starfsstaðarins verið?</a:t>
            </a:r>
          </a:p>
          <a:p>
            <a:pPr marL="0" indent="0">
              <a:buNone/>
            </a:pPr>
            <a:endParaRPr lang="is-IS" dirty="0">
              <a:solidFill>
                <a:srgbClr val="FF0000"/>
              </a:solidFill>
            </a:endParaRPr>
          </a:p>
        </p:txBody>
      </p:sp>
      <p:sp>
        <p:nvSpPr>
          <p:cNvPr id="4" name="Rétthyrningur 3"/>
          <p:cNvSpPr/>
          <p:nvPr/>
        </p:nvSpPr>
        <p:spPr>
          <a:xfrm>
            <a:off x="8068861" y="899999"/>
            <a:ext cx="3061736" cy="468000"/>
          </a:xfrm>
          <a:prstGeom prst="rect">
            <a:avLst/>
          </a:prstGeom>
          <a:solidFill>
            <a:schemeClr val="accent2"/>
          </a:solidFill>
        </p:spPr>
        <p:txBody>
          <a:bodyPr wrap="none">
            <a:spAutoFit/>
          </a:bodyPr>
          <a:lstStyle/>
          <a:p>
            <a:pPr>
              <a:lnSpc>
                <a:spcPct val="120000"/>
              </a:lnSpc>
            </a:pPr>
            <a:r>
              <a:rPr lang="is-IS" sz="2000" dirty="0"/>
              <a:t>Einstaklingsvinna og miðlun</a:t>
            </a:r>
          </a:p>
        </p:txBody>
      </p:sp>
      <p:sp>
        <p:nvSpPr>
          <p:cNvPr id="5" name="Skyggnunúmersstaðgengill 4"/>
          <p:cNvSpPr>
            <a:spLocks noGrp="1"/>
          </p:cNvSpPr>
          <p:nvPr>
            <p:ph type="sldNum" sz="quarter" idx="12"/>
          </p:nvPr>
        </p:nvSpPr>
        <p:spPr/>
        <p:txBody>
          <a:bodyPr/>
          <a:lstStyle/>
          <a:p>
            <a:fld id="{F34A33BA-A17B-4221-9AAE-D44F3040AA42}" type="slidenum">
              <a:rPr lang="is-IS" smtClean="0"/>
              <a:t>17</a:t>
            </a:fld>
            <a:endParaRPr lang="is-IS"/>
          </a:p>
        </p:txBody>
      </p:sp>
    </p:spTree>
    <p:extLst>
      <p:ext uri="{BB962C8B-B14F-4D97-AF65-F5344CB8AC3E}">
        <p14:creationId xmlns:p14="http://schemas.microsoft.com/office/powerpoint/2010/main" val="1089116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ðgengill efnis 2"/>
          <p:cNvSpPr>
            <a:spLocks noGrp="1"/>
          </p:cNvSpPr>
          <p:nvPr>
            <p:ph idx="1"/>
          </p:nvPr>
        </p:nvSpPr>
        <p:spPr>
          <a:xfrm>
            <a:off x="568563" y="364666"/>
            <a:ext cx="11257448" cy="6553836"/>
          </a:xfrm>
        </p:spPr>
        <p:txBody>
          <a:bodyPr>
            <a:normAutofit/>
          </a:bodyPr>
          <a:lstStyle/>
          <a:p>
            <a:pPr marL="0" indent="0">
              <a:buNone/>
            </a:pPr>
            <a:endParaRPr lang="is-IS" dirty="0">
              <a:solidFill>
                <a:srgbClr val="FF0000"/>
              </a:solidFill>
            </a:endParaRPr>
          </a:p>
          <a:p>
            <a:pPr marL="0" indent="0">
              <a:buNone/>
            </a:pPr>
            <a:endParaRPr lang="is-IS" dirty="0">
              <a:solidFill>
                <a:srgbClr val="FF0000"/>
              </a:solidFill>
            </a:endParaRPr>
          </a:p>
          <a:p>
            <a:pPr marL="457200" lvl="1" indent="0">
              <a:lnSpc>
                <a:spcPct val="120000"/>
              </a:lnSpc>
              <a:buNone/>
            </a:pPr>
            <a:endParaRPr lang="is-IS" sz="3500" i="1" dirty="0"/>
          </a:p>
          <a:p>
            <a:pPr marL="457200" lvl="1" indent="0">
              <a:lnSpc>
                <a:spcPct val="120000"/>
              </a:lnSpc>
              <a:buNone/>
            </a:pPr>
            <a:r>
              <a:rPr lang="is-IS" sz="3500" i="1" dirty="0">
                <a:solidFill>
                  <a:srgbClr val="0376E1"/>
                </a:solidFill>
              </a:rPr>
              <a:t>3. Hverjar eru ykkar hugmyndir að umbótum svo unnt </a:t>
            </a:r>
            <a:r>
              <a:rPr lang="is-IS" sz="3500" i="1" dirty="0" err="1">
                <a:solidFill>
                  <a:srgbClr val="0376E1"/>
                </a:solidFill>
              </a:rPr>
              <a:t>sé</a:t>
            </a:r>
            <a:r>
              <a:rPr lang="is-IS" sz="3500" i="1" dirty="0">
                <a:solidFill>
                  <a:srgbClr val="0376E1"/>
                </a:solidFill>
              </a:rPr>
              <a:t> að koma á styttingu vinnutímans?  </a:t>
            </a:r>
            <a:br>
              <a:rPr lang="is-IS" sz="3500" i="1" dirty="0"/>
            </a:br>
            <a:endParaRPr lang="is-IS" sz="2200" dirty="0"/>
          </a:p>
          <a:p>
            <a:pPr marL="457200" lvl="1" indent="0">
              <a:buNone/>
            </a:pPr>
            <a:r>
              <a:rPr lang="is-IS" sz="2200" dirty="0"/>
              <a:t>Leitað er eftir mörgum hugmyndum sem vinnutímahópurinn mun nýta í vinnu sinni.</a:t>
            </a:r>
          </a:p>
          <a:p>
            <a:pPr marL="457200" lvl="1" indent="0">
              <a:buNone/>
            </a:pPr>
            <a:r>
              <a:rPr lang="is-IS" sz="2200" dirty="0"/>
              <a:t>Í samtalinu á þessu stigi er lagt til að miða við 4 klst. styttingu.</a:t>
            </a:r>
          </a:p>
        </p:txBody>
      </p:sp>
      <p:sp>
        <p:nvSpPr>
          <p:cNvPr id="5" name="Rétthyrningur 4"/>
          <p:cNvSpPr/>
          <p:nvPr/>
        </p:nvSpPr>
        <p:spPr>
          <a:xfrm>
            <a:off x="9929557" y="900000"/>
            <a:ext cx="1201034" cy="437043"/>
          </a:xfrm>
          <a:prstGeom prst="rect">
            <a:avLst/>
          </a:prstGeom>
          <a:solidFill>
            <a:schemeClr val="accent2"/>
          </a:solidFill>
        </p:spPr>
        <p:txBody>
          <a:bodyPr wrap="none">
            <a:spAutoFit/>
          </a:bodyPr>
          <a:lstStyle/>
          <a:p>
            <a:pPr>
              <a:lnSpc>
                <a:spcPct val="120000"/>
              </a:lnSpc>
            </a:pPr>
            <a:r>
              <a:rPr lang="is-IS" sz="2000" dirty="0"/>
              <a:t>Hugarflug</a:t>
            </a:r>
          </a:p>
        </p:txBody>
      </p:sp>
      <p:sp>
        <p:nvSpPr>
          <p:cNvPr id="6" name="Skyggnunúmersstaðgengill 5"/>
          <p:cNvSpPr>
            <a:spLocks noGrp="1"/>
          </p:cNvSpPr>
          <p:nvPr>
            <p:ph type="sldNum" sz="quarter" idx="12"/>
          </p:nvPr>
        </p:nvSpPr>
        <p:spPr/>
        <p:txBody>
          <a:bodyPr/>
          <a:lstStyle/>
          <a:p>
            <a:fld id="{F34A33BA-A17B-4221-9AAE-D44F3040AA42}" type="slidenum">
              <a:rPr lang="is-IS" smtClean="0"/>
              <a:t>18</a:t>
            </a:fld>
            <a:endParaRPr lang="is-IS"/>
          </a:p>
        </p:txBody>
      </p:sp>
    </p:spTree>
    <p:extLst>
      <p:ext uri="{BB962C8B-B14F-4D97-AF65-F5344CB8AC3E}">
        <p14:creationId xmlns:p14="http://schemas.microsoft.com/office/powerpoint/2010/main" val="848310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ðgengill efnis 2"/>
          <p:cNvSpPr>
            <a:spLocks noGrp="1"/>
          </p:cNvSpPr>
          <p:nvPr>
            <p:ph sz="half" idx="1"/>
          </p:nvPr>
        </p:nvSpPr>
        <p:spPr>
          <a:xfrm>
            <a:off x="444666" y="1212696"/>
            <a:ext cx="5105529" cy="4351338"/>
          </a:xfrm>
        </p:spPr>
        <p:txBody>
          <a:bodyPr>
            <a:noAutofit/>
          </a:bodyPr>
          <a:lstStyle/>
          <a:p>
            <a:pPr>
              <a:spcBef>
                <a:spcPts val="600"/>
              </a:spcBef>
            </a:pPr>
            <a:r>
              <a:rPr lang="is-IS" sz="1600" dirty="0"/>
              <a:t>Er verkaskipting </a:t>
            </a:r>
            <a:r>
              <a:rPr lang="is-IS" sz="1600" dirty="0" err="1"/>
              <a:t>skýr</a:t>
            </a:r>
            <a:r>
              <a:rPr lang="is-IS" sz="1600" dirty="0"/>
              <a:t>?</a:t>
            </a:r>
          </a:p>
          <a:p>
            <a:pPr>
              <a:spcBef>
                <a:spcPts val="600"/>
              </a:spcBef>
            </a:pPr>
            <a:r>
              <a:rPr lang="is-IS" sz="1600" dirty="0"/>
              <a:t>Er ábyrgðasvið </a:t>
            </a:r>
            <a:r>
              <a:rPr lang="is-IS" sz="1600" dirty="0" err="1"/>
              <a:t>skýrt</a:t>
            </a:r>
            <a:r>
              <a:rPr lang="is-IS" sz="1600" dirty="0"/>
              <a:t>?</a:t>
            </a:r>
          </a:p>
          <a:p>
            <a:pPr>
              <a:spcBef>
                <a:spcPts val="600"/>
              </a:spcBef>
            </a:pPr>
            <a:r>
              <a:rPr lang="is-IS" sz="1600" dirty="0"/>
              <a:t>Er </a:t>
            </a:r>
            <a:r>
              <a:rPr lang="is-IS" sz="1600" dirty="0" err="1"/>
              <a:t>skýrt</a:t>
            </a:r>
            <a:r>
              <a:rPr lang="is-IS" sz="1600" dirty="0"/>
              <a:t> hver hefur heimild til ákvarðana?</a:t>
            </a:r>
          </a:p>
          <a:p>
            <a:pPr>
              <a:spcBef>
                <a:spcPts val="600"/>
              </a:spcBef>
            </a:pPr>
            <a:r>
              <a:rPr lang="is-IS" sz="1600" dirty="0"/>
              <a:t>Er hægt að hraða veitingu samþykkis til að forðast tafir?</a:t>
            </a:r>
          </a:p>
          <a:p>
            <a:pPr>
              <a:spcBef>
                <a:spcPts val="600"/>
              </a:spcBef>
            </a:pPr>
            <a:r>
              <a:rPr lang="is-IS" sz="1600" dirty="0"/>
              <a:t>Er jafnræði í dreifingu verkefna?</a:t>
            </a:r>
          </a:p>
          <a:p>
            <a:pPr>
              <a:spcBef>
                <a:spcPts val="600"/>
              </a:spcBef>
            </a:pPr>
            <a:r>
              <a:rPr lang="is-IS" sz="1600" dirty="0"/>
              <a:t>Er dreifing verkefna góð eða eiga mál það til að stoppa </a:t>
            </a:r>
            <a:r>
              <a:rPr lang="is-IS" sz="1600" dirty="0" err="1"/>
              <a:t>hjá</a:t>
            </a:r>
            <a:r>
              <a:rPr lang="is-IS" sz="1600" dirty="0"/>
              <a:t> einum/fáum?</a:t>
            </a:r>
          </a:p>
          <a:p>
            <a:pPr>
              <a:spcBef>
                <a:spcPts val="600"/>
              </a:spcBef>
            </a:pPr>
            <a:r>
              <a:rPr lang="is-IS" sz="1600" dirty="0"/>
              <a:t>Er góð samvinna milli starfsfólks, sviða og deilda?</a:t>
            </a:r>
          </a:p>
          <a:p>
            <a:pPr>
              <a:spcBef>
                <a:spcPts val="600"/>
              </a:spcBef>
            </a:pPr>
            <a:r>
              <a:rPr lang="is-IS" sz="1600" dirty="0"/>
              <a:t>Hafa allir fengið viðeigandi þjálfun til starfa?</a:t>
            </a:r>
          </a:p>
          <a:p>
            <a:pPr>
              <a:spcBef>
                <a:spcPts val="600"/>
              </a:spcBef>
            </a:pPr>
            <a:r>
              <a:rPr lang="is-IS" sz="1600" dirty="0"/>
              <a:t>Er hægt að draga </a:t>
            </a:r>
            <a:r>
              <a:rPr lang="is-IS" sz="1600" dirty="0" err="1"/>
              <a:t>úr</a:t>
            </a:r>
            <a:r>
              <a:rPr lang="is-IS" sz="1600" dirty="0"/>
              <a:t> skreppi?</a:t>
            </a:r>
          </a:p>
          <a:p>
            <a:pPr>
              <a:spcBef>
                <a:spcPts val="600"/>
              </a:spcBef>
            </a:pPr>
            <a:r>
              <a:rPr lang="is-IS" sz="1600" dirty="0"/>
              <a:t>Er hægt að draga </a:t>
            </a:r>
            <a:r>
              <a:rPr lang="is-IS" sz="1600" dirty="0" err="1"/>
              <a:t>úr</a:t>
            </a:r>
            <a:r>
              <a:rPr lang="is-IS" sz="1600" dirty="0"/>
              <a:t> eða senda á markvissari hóp tölvupósta?</a:t>
            </a:r>
          </a:p>
          <a:p>
            <a:pPr>
              <a:spcBef>
                <a:spcPts val="600"/>
              </a:spcBef>
            </a:pPr>
            <a:r>
              <a:rPr lang="is-IS" sz="1600" dirty="0"/>
              <a:t>Er hægt að spara tíma með markvissari námskeiðum eða fræðslu? S.s. með fjarnámi? Ef hæfni starfsfólks fullnýtt?</a:t>
            </a:r>
          </a:p>
          <a:p>
            <a:pPr>
              <a:spcBef>
                <a:spcPts val="600"/>
              </a:spcBef>
            </a:pPr>
            <a:r>
              <a:rPr lang="is-IS" sz="1600" dirty="0"/>
              <a:t>Er upplýsingaflæði gott?</a:t>
            </a:r>
          </a:p>
          <a:p>
            <a:pPr>
              <a:spcBef>
                <a:spcPts val="600"/>
              </a:spcBef>
            </a:pPr>
            <a:r>
              <a:rPr lang="is-IS" sz="1600" dirty="0"/>
              <a:t>Er gott vinnunæði?</a:t>
            </a:r>
          </a:p>
          <a:p>
            <a:pPr>
              <a:spcBef>
                <a:spcPts val="600"/>
              </a:spcBef>
            </a:pPr>
            <a:r>
              <a:rPr lang="is-IS" sz="1600" dirty="0"/>
              <a:t>Er starfsandinn góður?</a:t>
            </a:r>
          </a:p>
          <a:p>
            <a:pPr>
              <a:spcBef>
                <a:spcPts val="600"/>
              </a:spcBef>
            </a:pPr>
            <a:r>
              <a:rPr lang="is-IS" sz="1600" dirty="0"/>
              <a:t>Eru áherslur og forgangsröðun </a:t>
            </a:r>
            <a:r>
              <a:rPr lang="is-IS" sz="1600" dirty="0" err="1"/>
              <a:t>skýr</a:t>
            </a:r>
            <a:r>
              <a:rPr lang="is-IS" sz="1600" dirty="0"/>
              <a:t>?</a:t>
            </a:r>
          </a:p>
        </p:txBody>
      </p:sp>
      <p:sp>
        <p:nvSpPr>
          <p:cNvPr id="5" name="Staðgengill efnis 2"/>
          <p:cNvSpPr>
            <a:spLocks noGrp="1"/>
          </p:cNvSpPr>
          <p:nvPr>
            <p:ph sz="half" idx="1"/>
          </p:nvPr>
        </p:nvSpPr>
        <p:spPr>
          <a:xfrm>
            <a:off x="5869172" y="635365"/>
            <a:ext cx="6103088" cy="4351338"/>
          </a:xfrm>
        </p:spPr>
        <p:txBody>
          <a:bodyPr>
            <a:noAutofit/>
          </a:bodyPr>
          <a:lstStyle/>
          <a:p>
            <a:pPr>
              <a:spcBef>
                <a:spcPts val="600"/>
              </a:spcBef>
            </a:pPr>
            <a:r>
              <a:rPr lang="is-IS" sz="1600" dirty="0"/>
              <a:t>Er of mikið eða of lítið af fundum?</a:t>
            </a:r>
          </a:p>
          <a:p>
            <a:pPr>
              <a:spcBef>
                <a:spcPts val="600"/>
              </a:spcBef>
            </a:pPr>
            <a:r>
              <a:rPr lang="is-IS" sz="1600" dirty="0"/>
              <a:t>Eru fundir vel undirbúnir?</a:t>
            </a:r>
          </a:p>
          <a:p>
            <a:pPr>
              <a:spcBef>
                <a:spcPts val="600"/>
              </a:spcBef>
            </a:pPr>
            <a:r>
              <a:rPr lang="is-IS" sz="1600" dirty="0"/>
              <a:t>Er fundum vel stýrt?</a:t>
            </a:r>
          </a:p>
          <a:p>
            <a:pPr>
              <a:spcBef>
                <a:spcPts val="600"/>
              </a:spcBef>
            </a:pPr>
            <a:r>
              <a:rPr lang="is-IS" sz="1600" dirty="0"/>
              <a:t>Er hægt að einbeita sér að einu eða fáum verkefnum í einu?</a:t>
            </a:r>
          </a:p>
          <a:p>
            <a:pPr>
              <a:spcBef>
                <a:spcPts val="600"/>
              </a:spcBef>
            </a:pPr>
            <a:r>
              <a:rPr lang="is-IS" sz="1600" dirty="0"/>
              <a:t>Er hægt að vinna verkefni betur til að fyrirbyggja að vinna þurfi þau aftur?</a:t>
            </a:r>
          </a:p>
          <a:p>
            <a:pPr>
              <a:spcBef>
                <a:spcPts val="600"/>
              </a:spcBef>
            </a:pPr>
            <a:r>
              <a:rPr lang="is-IS" sz="1600" dirty="0"/>
              <a:t>Er hægt að minnka undantekningar frá verkferlum/vinnulagi?</a:t>
            </a:r>
          </a:p>
          <a:p>
            <a:pPr>
              <a:spcBef>
                <a:spcPts val="600"/>
              </a:spcBef>
            </a:pPr>
            <a:r>
              <a:rPr lang="is-IS" sz="1600" dirty="0"/>
              <a:t>Er hægt að vinna sér í haginn fyrir árstíðabundnar sveiflur?</a:t>
            </a:r>
          </a:p>
          <a:p>
            <a:pPr>
              <a:spcBef>
                <a:spcPts val="600"/>
              </a:spcBef>
            </a:pPr>
            <a:r>
              <a:rPr lang="is-IS" sz="1600" dirty="0"/>
              <a:t>Er eingöngu verið að skrá nauðsynlegar eða gagnlegar upplýsingar?</a:t>
            </a:r>
          </a:p>
          <a:p>
            <a:pPr>
              <a:spcBef>
                <a:spcPts val="600"/>
              </a:spcBef>
            </a:pPr>
            <a:r>
              <a:rPr lang="is-IS" sz="1600" dirty="0"/>
              <a:t>Er verið að skrá inn sömu upplýsingar oftar en einu sinni?</a:t>
            </a:r>
          </a:p>
          <a:p>
            <a:pPr>
              <a:spcBef>
                <a:spcPts val="600"/>
              </a:spcBef>
            </a:pPr>
            <a:r>
              <a:rPr lang="is-IS" sz="1600" dirty="0"/>
              <a:t>Er verið að skrá inn sömu upplýsingar í mismunandi kerfi?</a:t>
            </a:r>
          </a:p>
          <a:p>
            <a:pPr>
              <a:spcBef>
                <a:spcPts val="600"/>
              </a:spcBef>
            </a:pPr>
            <a:r>
              <a:rPr lang="is-IS" sz="1600" dirty="0"/>
              <a:t>Er hægt að minnka ferðatíma, flutning eða tilfærslu starfsfólks milli staða?</a:t>
            </a:r>
          </a:p>
          <a:p>
            <a:pPr>
              <a:spcBef>
                <a:spcPts val="600"/>
              </a:spcBef>
            </a:pPr>
            <a:r>
              <a:rPr lang="is-IS" sz="1600" dirty="0"/>
              <a:t>Má nýta fjarfundabúnað betur?</a:t>
            </a:r>
          </a:p>
          <a:p>
            <a:pPr>
              <a:spcBef>
                <a:spcPts val="600"/>
              </a:spcBef>
            </a:pPr>
            <a:r>
              <a:rPr lang="is-IS" sz="1600" dirty="0"/>
              <a:t>Er hægt að </a:t>
            </a:r>
            <a:r>
              <a:rPr lang="is-IS" sz="1600" dirty="0" err="1"/>
              <a:t>bæta</a:t>
            </a:r>
            <a:r>
              <a:rPr lang="is-IS" sz="1600" dirty="0"/>
              <a:t> tímastjórnun með betri tækni?</a:t>
            </a:r>
          </a:p>
          <a:p>
            <a:pPr>
              <a:spcBef>
                <a:spcPts val="600"/>
              </a:spcBef>
            </a:pPr>
            <a:r>
              <a:rPr lang="is-IS" sz="1600" dirty="0"/>
              <a:t>Eru uppfærðar og réttar upplýsingar aðgengilegar?</a:t>
            </a:r>
          </a:p>
          <a:p>
            <a:pPr>
              <a:spcBef>
                <a:spcPts val="600"/>
              </a:spcBef>
            </a:pPr>
            <a:r>
              <a:rPr lang="is-IS" sz="1600" dirty="0"/>
              <a:t>Tala upplýsingakerfin saman?</a:t>
            </a:r>
          </a:p>
          <a:p>
            <a:pPr>
              <a:spcBef>
                <a:spcPts val="600"/>
              </a:spcBef>
            </a:pPr>
            <a:r>
              <a:rPr lang="is-IS" sz="1600" dirty="0"/>
              <a:t>Er verið að safna og vista óþarfa gögnum?</a:t>
            </a:r>
          </a:p>
          <a:p>
            <a:pPr>
              <a:spcBef>
                <a:spcPts val="600"/>
              </a:spcBef>
            </a:pPr>
            <a:r>
              <a:rPr lang="is-IS" sz="1600" dirty="0"/>
              <a:t>Er hægt að stytta tíma við leit að gögnum?</a:t>
            </a:r>
          </a:p>
          <a:p>
            <a:pPr>
              <a:spcBef>
                <a:spcPts val="600"/>
              </a:spcBef>
            </a:pPr>
            <a:r>
              <a:rPr lang="is-IS" sz="1600" dirty="0"/>
              <a:t>Er hægt að stytta biðtíma vegna yfirferðar/yfirlesturs á gögnum? </a:t>
            </a:r>
          </a:p>
        </p:txBody>
      </p:sp>
      <p:sp>
        <p:nvSpPr>
          <p:cNvPr id="7" name="Rétthyrningur 6"/>
          <p:cNvSpPr/>
          <p:nvPr/>
        </p:nvSpPr>
        <p:spPr>
          <a:xfrm>
            <a:off x="1379344" y="472234"/>
            <a:ext cx="4348113" cy="498598"/>
          </a:xfrm>
          <a:prstGeom prst="rect">
            <a:avLst/>
          </a:prstGeom>
          <a:solidFill>
            <a:schemeClr val="accent2"/>
          </a:solidFill>
        </p:spPr>
        <p:txBody>
          <a:bodyPr wrap="none" anchor="ctr">
            <a:spAutoFit/>
          </a:bodyPr>
          <a:lstStyle/>
          <a:p>
            <a:pPr>
              <a:lnSpc>
                <a:spcPct val="120000"/>
              </a:lnSpc>
            </a:pPr>
            <a:r>
              <a:rPr lang="is-IS" sz="2200" dirty="0"/>
              <a:t>Umræðupunktar fyrir umbótasamtal</a:t>
            </a:r>
          </a:p>
        </p:txBody>
      </p:sp>
      <p:sp>
        <p:nvSpPr>
          <p:cNvPr id="4" name="Skyggnunúmersstaðgengill 3"/>
          <p:cNvSpPr>
            <a:spLocks noGrp="1"/>
          </p:cNvSpPr>
          <p:nvPr>
            <p:ph type="sldNum" sz="quarter" idx="12"/>
          </p:nvPr>
        </p:nvSpPr>
        <p:spPr/>
        <p:txBody>
          <a:bodyPr/>
          <a:lstStyle/>
          <a:p>
            <a:fld id="{F34A33BA-A17B-4221-9AAE-D44F3040AA42}" type="slidenum">
              <a:rPr lang="is-IS" smtClean="0"/>
              <a:t>19</a:t>
            </a:fld>
            <a:endParaRPr lang="is-IS"/>
          </a:p>
        </p:txBody>
      </p:sp>
    </p:spTree>
    <p:extLst>
      <p:ext uri="{BB962C8B-B14F-4D97-AF65-F5344CB8AC3E}">
        <p14:creationId xmlns:p14="http://schemas.microsoft.com/office/powerpoint/2010/main" val="366483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idx="4294967295"/>
          </p:nvPr>
        </p:nvSpPr>
        <p:spPr>
          <a:xfrm>
            <a:off x="1299411" y="376238"/>
            <a:ext cx="10892589" cy="1325562"/>
          </a:xfrm>
        </p:spPr>
        <p:txBody>
          <a:bodyPr>
            <a:normAutofit/>
          </a:bodyPr>
          <a:lstStyle/>
          <a:p>
            <a:r>
              <a:rPr lang="is-IS" sz="4000" b="1" dirty="0">
                <a:latin typeface="Arial" panose="020B0604020202020204" pitchFamily="34" charset="0"/>
                <a:ea typeface="+mn-ea"/>
                <a:cs typeface="Arial" panose="020B0604020202020204" pitchFamily="34" charset="0"/>
              </a:rPr>
              <a:t>Markmið samtalsins</a:t>
            </a:r>
          </a:p>
        </p:txBody>
      </p:sp>
      <p:sp>
        <p:nvSpPr>
          <p:cNvPr id="3" name="Staðgengill efnis 2"/>
          <p:cNvSpPr>
            <a:spLocks noGrp="1"/>
          </p:cNvSpPr>
          <p:nvPr>
            <p:ph idx="4294967295"/>
          </p:nvPr>
        </p:nvSpPr>
        <p:spPr>
          <a:xfrm>
            <a:off x="397125" y="1701800"/>
            <a:ext cx="6019717" cy="4351338"/>
          </a:xfrm>
        </p:spPr>
        <p:txBody>
          <a:bodyPr>
            <a:noAutofit/>
          </a:bodyPr>
          <a:lstStyle/>
          <a:p>
            <a:pPr>
              <a:lnSpc>
                <a:spcPct val="100000"/>
              </a:lnSpc>
              <a:spcBef>
                <a:spcPts val="0"/>
              </a:spcBef>
              <a:spcAft>
                <a:spcPts val="1400"/>
              </a:spcAft>
            </a:pPr>
            <a:r>
              <a:rPr lang="is-IS" dirty="0"/>
              <a:t>Kynning á verkefninu betri vinnutími</a:t>
            </a:r>
          </a:p>
          <a:p>
            <a:pPr>
              <a:lnSpc>
                <a:spcPct val="100000"/>
              </a:lnSpc>
              <a:spcBef>
                <a:spcPts val="0"/>
              </a:spcBef>
              <a:spcAft>
                <a:spcPts val="1400"/>
              </a:spcAft>
            </a:pPr>
            <a:r>
              <a:rPr lang="is-IS" dirty="0"/>
              <a:t>Kynna niðurstöður greiningarvinnu vinnutímahóps</a:t>
            </a:r>
          </a:p>
          <a:p>
            <a:pPr>
              <a:lnSpc>
                <a:spcPct val="100000"/>
              </a:lnSpc>
              <a:spcBef>
                <a:spcPts val="0"/>
              </a:spcBef>
              <a:spcAft>
                <a:spcPts val="1400"/>
              </a:spcAft>
            </a:pPr>
            <a:r>
              <a:rPr lang="is-IS" dirty="0"/>
              <a:t>Fá fram hugmyndir starfsfólks um betri nýtingu vinnutímans til að ná fram styttingu vinnuvikunnar</a:t>
            </a:r>
          </a:p>
          <a:p>
            <a:pPr>
              <a:lnSpc>
                <a:spcPct val="100000"/>
              </a:lnSpc>
              <a:spcBef>
                <a:spcPts val="0"/>
              </a:spcBef>
              <a:spcAft>
                <a:spcPts val="1400"/>
              </a:spcAft>
            </a:pPr>
            <a:r>
              <a:rPr lang="is-IS" dirty="0"/>
              <a:t>Fá fram afstöðu starfsfólks um styttingu vinnuvikunnar</a:t>
            </a:r>
            <a:endParaRPr lang="is-IS" dirty="0">
              <a:solidFill>
                <a:srgbClr val="00B050"/>
              </a:solidFill>
            </a:endParaRPr>
          </a:p>
        </p:txBody>
      </p:sp>
    </p:spTree>
    <p:extLst>
      <p:ext uri="{BB962C8B-B14F-4D97-AF65-F5344CB8AC3E}">
        <p14:creationId xmlns:p14="http://schemas.microsoft.com/office/powerpoint/2010/main" val="427533822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ðgengill efnis 2"/>
          <p:cNvSpPr>
            <a:spLocks noGrp="1"/>
          </p:cNvSpPr>
          <p:nvPr>
            <p:ph idx="1"/>
          </p:nvPr>
        </p:nvSpPr>
        <p:spPr>
          <a:xfrm>
            <a:off x="1036394" y="158234"/>
            <a:ext cx="11107479" cy="6219195"/>
          </a:xfrm>
        </p:spPr>
        <p:txBody>
          <a:bodyPr>
            <a:normAutofit/>
          </a:bodyPr>
          <a:lstStyle/>
          <a:p>
            <a:pPr marL="0" indent="0">
              <a:buNone/>
            </a:pPr>
            <a:endParaRPr lang="is-IS" dirty="0"/>
          </a:p>
          <a:p>
            <a:pPr marL="0" indent="0">
              <a:buNone/>
            </a:pPr>
            <a:endParaRPr lang="is-IS" dirty="0"/>
          </a:p>
          <a:p>
            <a:pPr marL="0" indent="0">
              <a:buNone/>
            </a:pPr>
            <a:endParaRPr lang="is-IS" sz="4600" i="1" dirty="0"/>
          </a:p>
          <a:p>
            <a:pPr marL="0" indent="0">
              <a:lnSpc>
                <a:spcPct val="130000"/>
              </a:lnSpc>
              <a:spcBef>
                <a:spcPts val="0"/>
              </a:spcBef>
              <a:buNone/>
            </a:pPr>
            <a:r>
              <a:rPr lang="is-IS" sz="3800" i="1" dirty="0">
                <a:solidFill>
                  <a:srgbClr val="0376E1"/>
                </a:solidFill>
              </a:rPr>
              <a:t>4. Hversu mikið viltu stytta vinnutímann?  </a:t>
            </a:r>
          </a:p>
          <a:p>
            <a:pPr marL="457200" lvl="1" indent="0">
              <a:lnSpc>
                <a:spcPct val="120000"/>
              </a:lnSpc>
              <a:buNone/>
            </a:pPr>
            <a:r>
              <a:rPr lang="is-IS" dirty="0"/>
              <a:t>Skoðanakönnun þar sem hver og einn gefur upp vikulega vinnutímastyttingu sem honum/henni hugnast.  Niðurstöðurnar eru leiðbeinandi fyrir vinnutímahóp.</a:t>
            </a:r>
          </a:p>
          <a:p>
            <a:pPr marL="0" indent="0">
              <a:buNone/>
            </a:pPr>
            <a:endParaRPr lang="is-IS" dirty="0"/>
          </a:p>
        </p:txBody>
      </p:sp>
      <p:sp>
        <p:nvSpPr>
          <p:cNvPr id="4" name="Rétthyrningur 3"/>
          <p:cNvSpPr/>
          <p:nvPr/>
        </p:nvSpPr>
        <p:spPr>
          <a:xfrm>
            <a:off x="9291605" y="900000"/>
            <a:ext cx="1844095" cy="468000"/>
          </a:xfrm>
          <a:prstGeom prst="rect">
            <a:avLst/>
          </a:prstGeom>
          <a:solidFill>
            <a:schemeClr val="accent2"/>
          </a:solidFill>
        </p:spPr>
        <p:txBody>
          <a:bodyPr wrap="none">
            <a:spAutoFit/>
          </a:bodyPr>
          <a:lstStyle/>
          <a:p>
            <a:pPr>
              <a:lnSpc>
                <a:spcPct val="120000"/>
              </a:lnSpc>
            </a:pPr>
            <a:r>
              <a:rPr lang="is-IS" sz="2000" dirty="0"/>
              <a:t>Skoðanakönnun</a:t>
            </a:r>
          </a:p>
        </p:txBody>
      </p:sp>
      <p:sp>
        <p:nvSpPr>
          <p:cNvPr id="5" name="Skyggnunúmersstaðgengill 4"/>
          <p:cNvSpPr>
            <a:spLocks noGrp="1"/>
          </p:cNvSpPr>
          <p:nvPr>
            <p:ph type="sldNum" sz="quarter" idx="12"/>
          </p:nvPr>
        </p:nvSpPr>
        <p:spPr/>
        <p:txBody>
          <a:bodyPr/>
          <a:lstStyle/>
          <a:p>
            <a:fld id="{F34A33BA-A17B-4221-9AAE-D44F3040AA42}" type="slidenum">
              <a:rPr lang="is-IS" smtClean="0"/>
              <a:t>20</a:t>
            </a:fld>
            <a:endParaRPr lang="is-IS"/>
          </a:p>
        </p:txBody>
      </p:sp>
    </p:spTree>
    <p:extLst>
      <p:ext uri="{BB962C8B-B14F-4D97-AF65-F5344CB8AC3E}">
        <p14:creationId xmlns:p14="http://schemas.microsoft.com/office/powerpoint/2010/main" val="2184387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ðgengill efnis 2"/>
          <p:cNvSpPr>
            <a:spLocks noGrp="1"/>
          </p:cNvSpPr>
          <p:nvPr>
            <p:ph idx="1"/>
          </p:nvPr>
        </p:nvSpPr>
        <p:spPr>
          <a:xfrm>
            <a:off x="998619" y="162459"/>
            <a:ext cx="10878955" cy="4415365"/>
          </a:xfrm>
        </p:spPr>
        <p:txBody>
          <a:bodyPr>
            <a:normAutofit/>
          </a:bodyPr>
          <a:lstStyle/>
          <a:p>
            <a:pPr marL="0" indent="0">
              <a:lnSpc>
                <a:spcPct val="100000"/>
              </a:lnSpc>
              <a:buNone/>
            </a:pPr>
            <a:endParaRPr lang="is-IS" sz="3600" i="1" dirty="0"/>
          </a:p>
          <a:p>
            <a:pPr marL="0" indent="0">
              <a:lnSpc>
                <a:spcPct val="100000"/>
              </a:lnSpc>
              <a:buNone/>
            </a:pPr>
            <a:endParaRPr lang="is-IS" sz="3600" i="1" dirty="0"/>
          </a:p>
          <a:p>
            <a:pPr marL="0" indent="0">
              <a:lnSpc>
                <a:spcPct val="130000"/>
              </a:lnSpc>
              <a:spcBef>
                <a:spcPts val="0"/>
              </a:spcBef>
              <a:buNone/>
            </a:pPr>
            <a:r>
              <a:rPr lang="is-IS" sz="3800" i="1" dirty="0">
                <a:solidFill>
                  <a:srgbClr val="0376E1"/>
                </a:solidFill>
              </a:rPr>
              <a:t>5. Hvernig útfærsla á styttingu vinnutímans hentar </a:t>
            </a:r>
            <a:r>
              <a:rPr lang="is-IS" sz="3800" i="1" dirty="0" err="1">
                <a:solidFill>
                  <a:srgbClr val="0376E1"/>
                </a:solidFill>
              </a:rPr>
              <a:t>starfsfólki</a:t>
            </a:r>
            <a:r>
              <a:rPr lang="is-IS" sz="3800" i="1" dirty="0">
                <a:solidFill>
                  <a:srgbClr val="0376E1"/>
                </a:solidFill>
              </a:rPr>
              <a:t> og starfseminni miðað við styttri vinnutíma? </a:t>
            </a:r>
          </a:p>
          <a:p>
            <a:pPr marL="457200" lvl="1" indent="0">
              <a:lnSpc>
                <a:spcPct val="120000"/>
              </a:lnSpc>
              <a:buNone/>
            </a:pPr>
            <a:br>
              <a:rPr lang="is-IS" sz="600" dirty="0">
                <a:solidFill>
                  <a:srgbClr val="FF0000"/>
                </a:solidFill>
              </a:rPr>
            </a:br>
            <a:r>
              <a:rPr lang="is-IS" dirty="0"/>
              <a:t>Leitað er eftir hugmyndum að vinnutímaskipulagi sem er líklegt til að ganga upp á vinnustaðnum og nýtist </a:t>
            </a:r>
            <a:r>
              <a:rPr lang="is-IS" dirty="0" err="1"/>
              <a:t>starfsfólki</a:t>
            </a:r>
            <a:r>
              <a:rPr lang="is-IS" dirty="0"/>
              <a:t>.  </a:t>
            </a:r>
          </a:p>
        </p:txBody>
      </p:sp>
      <p:graphicFrame>
        <p:nvGraphicFramePr>
          <p:cNvPr id="4" name="Tafla 3"/>
          <p:cNvGraphicFramePr>
            <a:graphicFrameLocks noGrp="1"/>
          </p:cNvGraphicFramePr>
          <p:nvPr>
            <p:extLst>
              <p:ext uri="{D42A27DB-BD31-4B8C-83A1-F6EECF244321}">
                <p14:modId xmlns:p14="http://schemas.microsoft.com/office/powerpoint/2010/main" val="2072963594"/>
              </p:ext>
            </p:extLst>
          </p:nvPr>
        </p:nvGraphicFramePr>
        <p:xfrm>
          <a:off x="1992447" y="4235126"/>
          <a:ext cx="7999277" cy="1898974"/>
        </p:xfrm>
        <a:graphic>
          <a:graphicData uri="http://schemas.openxmlformats.org/drawingml/2006/table">
            <a:tbl>
              <a:tblPr firstRow="1" bandRow="1">
                <a:tableStyleId>{5C22544A-7EE6-4342-B048-85BDC9FD1C3A}</a:tableStyleId>
              </a:tblPr>
              <a:tblGrid>
                <a:gridCol w="3197207">
                  <a:extLst>
                    <a:ext uri="{9D8B030D-6E8A-4147-A177-3AD203B41FA5}">
                      <a16:colId xmlns:a16="http://schemas.microsoft.com/office/drawing/2014/main" val="1643077617"/>
                    </a:ext>
                  </a:extLst>
                </a:gridCol>
                <a:gridCol w="2401035">
                  <a:extLst>
                    <a:ext uri="{9D8B030D-6E8A-4147-A177-3AD203B41FA5}">
                      <a16:colId xmlns:a16="http://schemas.microsoft.com/office/drawing/2014/main" val="1071662910"/>
                    </a:ext>
                  </a:extLst>
                </a:gridCol>
                <a:gridCol w="2401035">
                  <a:extLst>
                    <a:ext uri="{9D8B030D-6E8A-4147-A177-3AD203B41FA5}">
                      <a16:colId xmlns:a16="http://schemas.microsoft.com/office/drawing/2014/main" val="2340723848"/>
                    </a:ext>
                  </a:extLst>
                </a:gridCol>
              </a:tblGrid>
              <a:tr h="420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800" i="1" dirty="0">
                          <a:solidFill>
                            <a:schemeClr val="bg1"/>
                          </a:solidFill>
                        </a:rPr>
                        <a:t>Dæmi um útfærslur</a:t>
                      </a:r>
                    </a:p>
                  </a:txBody>
                  <a:tcPr>
                    <a:solidFill>
                      <a:schemeClr val="accent5"/>
                    </a:solidFill>
                  </a:tcPr>
                </a:tc>
                <a:tc>
                  <a:txBody>
                    <a:bodyPr/>
                    <a:lstStyle/>
                    <a:p>
                      <a:r>
                        <a:rPr lang="is-IS" baseline="0" dirty="0"/>
                        <a:t>Full stytting:4 </a:t>
                      </a:r>
                      <a:r>
                        <a:rPr lang="is-IS" baseline="0" dirty="0" err="1"/>
                        <a:t>klst</a:t>
                      </a:r>
                      <a:r>
                        <a:rPr lang="is-IS" baseline="0" dirty="0"/>
                        <a:t> /viku</a:t>
                      </a:r>
                      <a:endParaRPr lang="is-IS" dirty="0"/>
                    </a:p>
                  </a:txBody>
                  <a:tcPr>
                    <a:solidFill>
                      <a:schemeClr val="accent5"/>
                    </a:solidFill>
                  </a:tcPr>
                </a:tc>
                <a:tc>
                  <a:txBody>
                    <a:bodyPr/>
                    <a:lstStyle/>
                    <a:p>
                      <a:r>
                        <a:rPr lang="is-IS" dirty="0"/>
                        <a:t>Lágmark:65 mín/viku</a:t>
                      </a:r>
                    </a:p>
                  </a:txBody>
                  <a:tcPr>
                    <a:solidFill>
                      <a:schemeClr val="accent5"/>
                    </a:solidFill>
                  </a:tcPr>
                </a:tc>
                <a:extLst>
                  <a:ext uri="{0D108BD9-81ED-4DB2-BD59-A6C34878D82A}">
                    <a16:rowId xmlns:a16="http://schemas.microsoft.com/office/drawing/2014/main" val="3624300039"/>
                  </a:ext>
                </a:extLst>
              </a:tr>
              <a:tr h="359991">
                <a:tc>
                  <a:txBody>
                    <a:bodyPr/>
                    <a:lstStyle/>
                    <a:p>
                      <a:r>
                        <a:rPr lang="is-IS" dirty="0"/>
                        <a:t>Dagleg</a:t>
                      </a:r>
                      <a:r>
                        <a:rPr lang="is-IS" baseline="0" dirty="0"/>
                        <a:t> stytting</a:t>
                      </a:r>
                      <a:endParaRPr lang="is-IS" dirty="0"/>
                    </a:p>
                  </a:txBody>
                  <a:tcPr/>
                </a:tc>
                <a:tc>
                  <a:txBody>
                    <a:bodyPr/>
                    <a:lstStyle/>
                    <a:p>
                      <a:r>
                        <a:rPr lang="is-IS" dirty="0"/>
                        <a:t>48 mín</a:t>
                      </a:r>
                    </a:p>
                  </a:txBody>
                  <a:tcPr/>
                </a:tc>
                <a:tc>
                  <a:txBody>
                    <a:bodyPr/>
                    <a:lstStyle/>
                    <a:p>
                      <a:r>
                        <a:rPr lang="is-IS" dirty="0"/>
                        <a:t>13 mín</a:t>
                      </a:r>
                    </a:p>
                  </a:txBody>
                  <a:tcPr/>
                </a:tc>
                <a:extLst>
                  <a:ext uri="{0D108BD9-81ED-4DB2-BD59-A6C34878D82A}">
                    <a16:rowId xmlns:a16="http://schemas.microsoft.com/office/drawing/2014/main" val="3292303973"/>
                  </a:ext>
                </a:extLst>
              </a:tr>
              <a:tr h="359991">
                <a:tc>
                  <a:txBody>
                    <a:bodyPr/>
                    <a:lstStyle/>
                    <a:p>
                      <a:r>
                        <a:rPr lang="is-IS" dirty="0"/>
                        <a:t>Stytting</a:t>
                      </a:r>
                      <a:r>
                        <a:rPr lang="is-IS" baseline="0" dirty="0"/>
                        <a:t> t</a:t>
                      </a:r>
                      <a:r>
                        <a:rPr lang="is-IS" dirty="0"/>
                        <a:t>visvar í viku</a:t>
                      </a:r>
                    </a:p>
                  </a:txBody>
                  <a:tcPr/>
                </a:tc>
                <a:tc>
                  <a:txBody>
                    <a:bodyPr/>
                    <a:lstStyle/>
                    <a:p>
                      <a:r>
                        <a:rPr lang="is-IS" dirty="0"/>
                        <a:t>2 </a:t>
                      </a:r>
                      <a:r>
                        <a:rPr lang="is-IS" dirty="0" err="1"/>
                        <a:t>klst</a:t>
                      </a:r>
                      <a:endParaRPr lang="is-IS" dirty="0"/>
                    </a:p>
                  </a:txBody>
                  <a:tcPr/>
                </a:tc>
                <a:tc>
                  <a:txBody>
                    <a:bodyPr/>
                    <a:lstStyle/>
                    <a:p>
                      <a:r>
                        <a:rPr lang="is-IS" dirty="0"/>
                        <a:t>30 mín</a:t>
                      </a:r>
                    </a:p>
                  </a:txBody>
                  <a:tcPr/>
                </a:tc>
                <a:extLst>
                  <a:ext uri="{0D108BD9-81ED-4DB2-BD59-A6C34878D82A}">
                    <a16:rowId xmlns:a16="http://schemas.microsoft.com/office/drawing/2014/main" val="565110959"/>
                  </a:ext>
                </a:extLst>
              </a:tr>
              <a:tr h="380797">
                <a:tc>
                  <a:txBody>
                    <a:bodyPr/>
                    <a:lstStyle/>
                    <a:p>
                      <a:r>
                        <a:rPr lang="is-IS" dirty="0"/>
                        <a:t>Vikuleg</a:t>
                      </a:r>
                      <a:r>
                        <a:rPr lang="is-IS" baseline="0" dirty="0"/>
                        <a:t> stytting</a:t>
                      </a:r>
                      <a:endParaRPr lang="is-IS" dirty="0"/>
                    </a:p>
                  </a:txBody>
                  <a:tcPr/>
                </a:tc>
                <a:tc>
                  <a:txBody>
                    <a:bodyPr/>
                    <a:lstStyle/>
                    <a:p>
                      <a:r>
                        <a:rPr lang="is-IS" dirty="0"/>
                        <a:t>4 </a:t>
                      </a:r>
                      <a:r>
                        <a:rPr lang="is-IS" dirty="0" err="1"/>
                        <a:t>klst</a:t>
                      </a:r>
                      <a:r>
                        <a:rPr lang="is-IS" dirty="0"/>
                        <a:t>/hálfur</a:t>
                      </a:r>
                      <a:r>
                        <a:rPr lang="is-IS" baseline="0" dirty="0"/>
                        <a:t> dagur</a:t>
                      </a:r>
                      <a:endParaRPr lang="is-IS" dirty="0"/>
                    </a:p>
                  </a:txBody>
                  <a:tcPr/>
                </a:tc>
                <a:tc>
                  <a:txBody>
                    <a:bodyPr/>
                    <a:lstStyle/>
                    <a:p>
                      <a:r>
                        <a:rPr lang="is-IS" dirty="0"/>
                        <a:t>1 </a:t>
                      </a:r>
                      <a:r>
                        <a:rPr lang="is-IS" dirty="0" err="1"/>
                        <a:t>klst</a:t>
                      </a:r>
                      <a:r>
                        <a:rPr lang="is-IS" dirty="0"/>
                        <a:t> og 5 mín</a:t>
                      </a:r>
                    </a:p>
                  </a:txBody>
                  <a:tcPr/>
                </a:tc>
                <a:extLst>
                  <a:ext uri="{0D108BD9-81ED-4DB2-BD59-A6C34878D82A}">
                    <a16:rowId xmlns:a16="http://schemas.microsoft.com/office/drawing/2014/main" val="683256746"/>
                  </a:ext>
                </a:extLst>
              </a:tr>
              <a:tr h="364058">
                <a:tc>
                  <a:txBody>
                    <a:bodyPr/>
                    <a:lstStyle/>
                    <a:p>
                      <a:r>
                        <a:rPr lang="is-IS" dirty="0"/>
                        <a:t>Stytting</a:t>
                      </a:r>
                      <a:r>
                        <a:rPr lang="is-IS" baseline="0" dirty="0"/>
                        <a:t> á t</a:t>
                      </a:r>
                      <a:r>
                        <a:rPr lang="is-IS" dirty="0"/>
                        <a:t>veggja vikna fresti</a:t>
                      </a:r>
                    </a:p>
                  </a:txBody>
                  <a:tcPr/>
                </a:tc>
                <a:tc>
                  <a:txBody>
                    <a:bodyPr/>
                    <a:lstStyle/>
                    <a:p>
                      <a:r>
                        <a:rPr lang="is-IS" dirty="0"/>
                        <a:t>8 </a:t>
                      </a:r>
                      <a:r>
                        <a:rPr lang="is-IS" dirty="0" err="1"/>
                        <a:t>klst</a:t>
                      </a:r>
                      <a:r>
                        <a:rPr lang="is-IS" dirty="0"/>
                        <a:t>/heill</a:t>
                      </a:r>
                      <a:r>
                        <a:rPr lang="is-IS" baseline="0" dirty="0"/>
                        <a:t> dagur</a:t>
                      </a:r>
                      <a:endParaRPr lang="is-IS" dirty="0"/>
                    </a:p>
                  </a:txBody>
                  <a:tcPr/>
                </a:tc>
                <a:tc>
                  <a:txBody>
                    <a:bodyPr/>
                    <a:lstStyle/>
                    <a:p>
                      <a:r>
                        <a:rPr lang="is-IS" dirty="0"/>
                        <a:t>2 </a:t>
                      </a:r>
                      <a:r>
                        <a:rPr lang="is-IS" dirty="0" err="1"/>
                        <a:t>klst</a:t>
                      </a:r>
                      <a:r>
                        <a:rPr lang="is-IS" dirty="0"/>
                        <a:t> og 10 mín</a:t>
                      </a:r>
                    </a:p>
                  </a:txBody>
                  <a:tcPr/>
                </a:tc>
                <a:extLst>
                  <a:ext uri="{0D108BD9-81ED-4DB2-BD59-A6C34878D82A}">
                    <a16:rowId xmlns:a16="http://schemas.microsoft.com/office/drawing/2014/main" val="1120680398"/>
                  </a:ext>
                </a:extLst>
              </a:tr>
            </a:tbl>
          </a:graphicData>
        </a:graphic>
      </p:graphicFrame>
      <p:sp>
        <p:nvSpPr>
          <p:cNvPr id="5" name="Skyggnunúmersstaðgengill 4"/>
          <p:cNvSpPr>
            <a:spLocks noGrp="1"/>
          </p:cNvSpPr>
          <p:nvPr>
            <p:ph type="sldNum" sz="quarter" idx="12"/>
          </p:nvPr>
        </p:nvSpPr>
        <p:spPr/>
        <p:txBody>
          <a:bodyPr/>
          <a:lstStyle/>
          <a:p>
            <a:fld id="{F34A33BA-A17B-4221-9AAE-D44F3040AA42}" type="slidenum">
              <a:rPr lang="is-IS" smtClean="0"/>
              <a:t>21</a:t>
            </a:fld>
            <a:endParaRPr lang="is-IS"/>
          </a:p>
        </p:txBody>
      </p:sp>
    </p:spTree>
    <p:extLst>
      <p:ext uri="{BB962C8B-B14F-4D97-AF65-F5344CB8AC3E}">
        <p14:creationId xmlns:p14="http://schemas.microsoft.com/office/powerpoint/2010/main" val="1593279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p:cNvSpPr>
            <a:spLocks noGrp="1"/>
          </p:cNvSpPr>
          <p:nvPr>
            <p:ph type="body" sz="quarter" idx="17"/>
          </p:nvPr>
        </p:nvSpPr>
        <p:spPr>
          <a:xfrm>
            <a:off x="1638780" y="1276187"/>
            <a:ext cx="9242579" cy="812800"/>
          </a:xfrm>
        </p:spPr>
        <p:txBody>
          <a:bodyPr>
            <a:normAutofit/>
          </a:bodyPr>
          <a:lstStyle/>
          <a:p>
            <a:r>
              <a:rPr lang="is-IS" dirty="0"/>
              <a:t>Breytingar á vinnufyrirkomulagi kalla á </a:t>
            </a:r>
          </a:p>
        </p:txBody>
      </p:sp>
      <p:sp>
        <p:nvSpPr>
          <p:cNvPr id="4" name="Textastaðgengill 3"/>
          <p:cNvSpPr>
            <a:spLocks noGrp="1"/>
          </p:cNvSpPr>
          <p:nvPr>
            <p:ph type="body" sz="quarter" idx="21"/>
          </p:nvPr>
        </p:nvSpPr>
        <p:spPr>
          <a:xfrm>
            <a:off x="1554481" y="2497454"/>
            <a:ext cx="9669780" cy="3292475"/>
          </a:xfrm>
        </p:spPr>
        <p:txBody>
          <a:bodyPr/>
          <a:lstStyle/>
          <a:p>
            <a:pPr marL="355600" indent="-355600">
              <a:buClr>
                <a:schemeClr val="tx1"/>
              </a:buClr>
            </a:pPr>
            <a:r>
              <a:rPr lang="is-IS" dirty="0"/>
              <a:t>Að traust ríki milli starfsfólks og stjórnenda um breytta vinnutilhögun með styttri vinnuviku </a:t>
            </a:r>
          </a:p>
          <a:p>
            <a:pPr marL="355600" indent="-355600">
              <a:buClr>
                <a:schemeClr val="tx1"/>
              </a:buClr>
            </a:pPr>
            <a:r>
              <a:rPr lang="is-IS" dirty="0"/>
              <a:t>Að allir aðilar tileinki sér nýja starfshætti þegar samþykkt tillaga um styttingu liggur fyrir</a:t>
            </a:r>
          </a:p>
          <a:p>
            <a:pPr marL="0" indent="0">
              <a:buNone/>
            </a:pPr>
            <a:endParaRPr lang="is-IS" dirty="0"/>
          </a:p>
          <a:p>
            <a:endParaRPr lang="is-IS" dirty="0"/>
          </a:p>
        </p:txBody>
      </p:sp>
    </p:spTree>
    <p:extLst>
      <p:ext uri="{BB962C8B-B14F-4D97-AF65-F5344CB8AC3E}">
        <p14:creationId xmlns:p14="http://schemas.microsoft.com/office/powerpoint/2010/main" val="51838313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a:xfrm>
            <a:off x="1764631" y="365125"/>
            <a:ext cx="9918779" cy="1325563"/>
          </a:xfrm>
        </p:spPr>
        <p:txBody>
          <a:bodyPr/>
          <a:lstStyle/>
          <a:p>
            <a:r>
              <a:rPr lang="is-IS" dirty="0">
                <a:latin typeface="+mn-lt"/>
              </a:rPr>
              <a:t>Næstu skref</a:t>
            </a:r>
          </a:p>
        </p:txBody>
      </p:sp>
      <p:sp>
        <p:nvSpPr>
          <p:cNvPr id="3" name="Staðgengill efnis 2"/>
          <p:cNvSpPr>
            <a:spLocks noGrp="1"/>
          </p:cNvSpPr>
          <p:nvPr>
            <p:ph idx="1"/>
          </p:nvPr>
        </p:nvSpPr>
        <p:spPr>
          <a:xfrm>
            <a:off x="838199" y="1825624"/>
            <a:ext cx="10845211" cy="4902277"/>
          </a:xfrm>
        </p:spPr>
        <p:txBody>
          <a:bodyPr>
            <a:normAutofit/>
          </a:bodyPr>
          <a:lstStyle/>
          <a:p>
            <a:pPr>
              <a:lnSpc>
                <a:spcPct val="110000"/>
              </a:lnSpc>
              <a:spcBef>
                <a:spcPts val="800"/>
              </a:spcBef>
              <a:spcAft>
                <a:spcPts val="300"/>
              </a:spcAft>
            </a:pPr>
            <a:r>
              <a:rPr lang="is-IS" sz="3000" dirty="0"/>
              <a:t>Vinnutímahópur vinnur </a:t>
            </a:r>
            <a:r>
              <a:rPr lang="is-IS" sz="3000" dirty="0" err="1"/>
              <a:t>úr</a:t>
            </a:r>
            <a:r>
              <a:rPr lang="is-IS" sz="3000" dirty="0"/>
              <a:t> hugmyndunum og </a:t>
            </a:r>
            <a:r>
              <a:rPr lang="is-IS" sz="3000" dirty="0" err="1"/>
              <a:t>mótar</a:t>
            </a:r>
            <a:r>
              <a:rPr lang="is-IS" sz="3000" dirty="0"/>
              <a:t> tillögur  </a:t>
            </a:r>
          </a:p>
          <a:p>
            <a:pPr>
              <a:lnSpc>
                <a:spcPct val="110000"/>
              </a:lnSpc>
              <a:spcBef>
                <a:spcPts val="800"/>
              </a:spcBef>
              <a:spcAft>
                <a:spcPts val="300"/>
              </a:spcAft>
            </a:pPr>
            <a:r>
              <a:rPr lang="is-IS" sz="3000" dirty="0"/>
              <a:t>Fulltrúar </a:t>
            </a:r>
            <a:r>
              <a:rPr lang="is-IS" sz="3000" dirty="0" err="1"/>
              <a:t>úr</a:t>
            </a:r>
            <a:r>
              <a:rPr lang="is-IS" sz="3000" dirty="0"/>
              <a:t> vinnutímahópi kynna tillögurnar á samráðsfundi með öðrum starfsstöðvum og fá að heyra tillögur annarra</a:t>
            </a:r>
          </a:p>
          <a:p>
            <a:pPr>
              <a:lnSpc>
                <a:spcPct val="110000"/>
              </a:lnSpc>
              <a:spcBef>
                <a:spcPts val="800"/>
              </a:spcBef>
              <a:spcAft>
                <a:spcPts val="300"/>
              </a:spcAft>
            </a:pPr>
            <a:r>
              <a:rPr lang="is-IS" sz="3000" dirty="0"/>
              <a:t>Vinnutímahópur þróar eftir atvikum tillögurnar frekar að loknum samráðsfundi með fulltrúum annarra starfsstaða </a:t>
            </a:r>
          </a:p>
          <a:p>
            <a:pPr>
              <a:lnSpc>
                <a:spcPct val="110000"/>
              </a:lnSpc>
              <a:spcBef>
                <a:spcPts val="800"/>
              </a:spcBef>
              <a:spcAft>
                <a:spcPts val="300"/>
              </a:spcAft>
            </a:pPr>
            <a:r>
              <a:rPr lang="is-IS" sz="3000" dirty="0"/>
              <a:t>Tillögur kynntar</a:t>
            </a:r>
          </a:p>
          <a:p>
            <a:pPr>
              <a:lnSpc>
                <a:spcPct val="110000"/>
              </a:lnSpc>
              <a:spcBef>
                <a:spcPts val="800"/>
              </a:spcBef>
              <a:spcAft>
                <a:spcPts val="300"/>
              </a:spcAft>
            </a:pPr>
            <a:r>
              <a:rPr lang="is-IS" sz="3000" dirty="0"/>
              <a:t>Atkvæðagreiðsla</a:t>
            </a:r>
          </a:p>
          <a:p>
            <a:endParaRPr lang="is-IS" dirty="0"/>
          </a:p>
          <a:p>
            <a:endParaRPr lang="is-IS" dirty="0"/>
          </a:p>
        </p:txBody>
      </p:sp>
      <p:sp>
        <p:nvSpPr>
          <p:cNvPr id="5" name="Skyggnunúmersstaðgengill 4"/>
          <p:cNvSpPr>
            <a:spLocks noGrp="1"/>
          </p:cNvSpPr>
          <p:nvPr>
            <p:ph type="sldNum" sz="quarter" idx="12"/>
          </p:nvPr>
        </p:nvSpPr>
        <p:spPr/>
        <p:txBody>
          <a:bodyPr/>
          <a:lstStyle/>
          <a:p>
            <a:fld id="{F34A33BA-A17B-4221-9AAE-D44F3040AA42}" type="slidenum">
              <a:rPr lang="is-IS" smtClean="0"/>
              <a:t>23</a:t>
            </a:fld>
            <a:endParaRPr lang="is-IS"/>
          </a:p>
        </p:txBody>
      </p:sp>
    </p:spTree>
    <p:extLst>
      <p:ext uri="{BB962C8B-B14F-4D97-AF65-F5344CB8AC3E}">
        <p14:creationId xmlns:p14="http://schemas.microsoft.com/office/powerpoint/2010/main" val="2413368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254EEC4D-6602-4380-9AA4-A4DE050B41DC}"/>
              </a:ext>
            </a:extLst>
          </p:cNvPr>
          <p:cNvSpPr>
            <a:spLocks noGrp="1"/>
          </p:cNvSpPr>
          <p:nvPr>
            <p:ph type="title"/>
          </p:nvPr>
        </p:nvSpPr>
        <p:spPr/>
        <p:txBody>
          <a:bodyPr/>
          <a:lstStyle/>
          <a:p>
            <a:r>
              <a:rPr lang="is-IS" sz="4400" b="1" dirty="0">
                <a:latin typeface="Arial" panose="020B0604020202020204" pitchFamily="34" charset="0"/>
                <a:cs typeface="Arial" panose="020B0604020202020204" pitchFamily="34" charset="0"/>
              </a:rPr>
              <a:t>Fyrirspurnir / ábendingar</a:t>
            </a:r>
            <a:endParaRPr lang="is-IS" dirty="0"/>
          </a:p>
        </p:txBody>
      </p:sp>
      <p:sp>
        <p:nvSpPr>
          <p:cNvPr id="3" name="Staðgengill efnis 2">
            <a:extLst>
              <a:ext uri="{FF2B5EF4-FFF2-40B4-BE49-F238E27FC236}">
                <a16:creationId xmlns:a16="http://schemas.microsoft.com/office/drawing/2014/main" id="{3CD53C8B-984F-4E1D-8ECC-864523394AA3}"/>
              </a:ext>
            </a:extLst>
          </p:cNvPr>
          <p:cNvSpPr>
            <a:spLocks noGrp="1"/>
          </p:cNvSpPr>
          <p:nvPr>
            <p:ph idx="1"/>
          </p:nvPr>
        </p:nvSpPr>
        <p:spPr/>
        <p:txBody>
          <a:bodyPr/>
          <a:lstStyle/>
          <a:p>
            <a:r>
              <a:rPr lang="is-IS" dirty="0">
                <a:hlinkClick r:id="rId2"/>
              </a:rPr>
              <a:t>gunnar.hrafn.arnarsson@rvkfri.is</a:t>
            </a:r>
            <a:r>
              <a:rPr lang="is-IS" dirty="0"/>
              <a:t> </a:t>
            </a:r>
          </a:p>
          <a:p>
            <a:r>
              <a:rPr lang="is-IS" sz="2800" dirty="0"/>
              <a:t>betrivinnutimi.is</a:t>
            </a:r>
          </a:p>
          <a:p>
            <a:r>
              <a:rPr lang="is-IS" dirty="0">
                <a:hlinkClick r:id="rId3"/>
              </a:rPr>
              <a:t>https://www.styttri.is/</a:t>
            </a:r>
            <a:endParaRPr lang="is-IS" dirty="0"/>
          </a:p>
          <a:p>
            <a:endParaRPr lang="is-IS" dirty="0"/>
          </a:p>
          <a:p>
            <a:endParaRPr lang="is-IS" dirty="0"/>
          </a:p>
          <a:p>
            <a:endParaRPr lang="is-IS" dirty="0"/>
          </a:p>
        </p:txBody>
      </p:sp>
      <p:sp>
        <p:nvSpPr>
          <p:cNvPr id="4" name="Skyggnunúmersstaðgengill 3">
            <a:extLst>
              <a:ext uri="{FF2B5EF4-FFF2-40B4-BE49-F238E27FC236}">
                <a16:creationId xmlns:a16="http://schemas.microsoft.com/office/drawing/2014/main" id="{CAFA709A-1043-4730-94B3-950672856BD9}"/>
              </a:ext>
            </a:extLst>
          </p:cNvPr>
          <p:cNvSpPr>
            <a:spLocks noGrp="1"/>
          </p:cNvSpPr>
          <p:nvPr>
            <p:ph type="sldNum" sz="quarter" idx="12"/>
          </p:nvPr>
        </p:nvSpPr>
        <p:spPr/>
        <p:txBody>
          <a:bodyPr/>
          <a:lstStyle/>
          <a:p>
            <a:fld id="{F34A33BA-A17B-4221-9AAE-D44F3040AA42}" type="slidenum">
              <a:rPr lang="is-IS" smtClean="0"/>
              <a:t>24</a:t>
            </a:fld>
            <a:endParaRPr lang="is-IS"/>
          </a:p>
        </p:txBody>
      </p:sp>
    </p:spTree>
    <p:extLst>
      <p:ext uri="{BB962C8B-B14F-4D97-AF65-F5344CB8AC3E}">
        <p14:creationId xmlns:p14="http://schemas.microsoft.com/office/powerpoint/2010/main" val="1042258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7A5FA8-3737-4B06-AA77-D0BC8BF570DC}"/>
              </a:ext>
            </a:extLst>
          </p:cNvPr>
          <p:cNvSpPr>
            <a:spLocks noGrp="1"/>
          </p:cNvSpPr>
          <p:nvPr>
            <p:ph type="body" sz="quarter" idx="16"/>
          </p:nvPr>
        </p:nvSpPr>
        <p:spPr>
          <a:xfrm>
            <a:off x="1150562" y="185486"/>
            <a:ext cx="10485195" cy="838200"/>
          </a:xfrm>
        </p:spPr>
        <p:txBody>
          <a:bodyPr/>
          <a:lstStyle/>
          <a:p>
            <a:r>
              <a:rPr lang="is-IS" dirty="0"/>
              <a:t>Takk fyrir!</a:t>
            </a:r>
          </a:p>
        </p:txBody>
      </p:sp>
      <p:sp>
        <p:nvSpPr>
          <p:cNvPr id="3" name="TextBox 2">
            <a:extLst>
              <a:ext uri="{FF2B5EF4-FFF2-40B4-BE49-F238E27FC236}">
                <a16:creationId xmlns:a16="http://schemas.microsoft.com/office/drawing/2014/main" id="{568C199E-9910-4CE2-845B-0E09820834C6}"/>
              </a:ext>
            </a:extLst>
          </p:cNvPr>
          <p:cNvSpPr txBox="1"/>
          <p:nvPr/>
        </p:nvSpPr>
        <p:spPr>
          <a:xfrm>
            <a:off x="3974426" y="7206290"/>
            <a:ext cx="4243149"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hangingPunct="0">
              <a:spcBef>
                <a:spcPts val="600"/>
              </a:spcBef>
            </a:pPr>
            <a:r>
              <a:rPr lang="is-IS" altLang="is-IS" sz="1600" dirty="0">
                <a:latin typeface="Arial" panose="020B0604020202020204" pitchFamily="34" charset="0"/>
                <a:cs typeface="Arial" panose="020B0604020202020204" pitchFamily="34" charset="0"/>
              </a:rPr>
              <a:t>Ábendingar berist á </a:t>
            </a:r>
            <a:r>
              <a:rPr lang="is-IS" altLang="is-IS" sz="1600" dirty="0" err="1">
                <a:latin typeface="Arial" panose="020B0604020202020204" pitchFamily="34" charset="0"/>
                <a:cs typeface="Arial" panose="020B0604020202020204" pitchFamily="34" charset="0"/>
                <a:hlinkClick r:id="rId2"/>
              </a:rPr>
              <a:t>mannaudur</a:t>
            </a:r>
            <a:r>
              <a:rPr lang="is-IS" altLang="is-IS" sz="1600" dirty="0">
                <a:latin typeface="Arial" panose="020B0604020202020204" pitchFamily="34" charset="0"/>
                <a:cs typeface="Arial" panose="020B0604020202020204" pitchFamily="34" charset="0"/>
                <a:hlinkClick r:id="rId2"/>
              </a:rPr>
              <a:t>@reykjavik.is</a:t>
            </a:r>
            <a:r>
              <a:rPr lang="is-IS" altLang="is-IS" sz="1600" dirty="0">
                <a:latin typeface="Arial" panose="020B0604020202020204" pitchFamily="34" charset="0"/>
                <a:cs typeface="Arial" panose="020B0604020202020204" pitchFamily="34" charset="0"/>
              </a:rPr>
              <a:t> </a:t>
            </a:r>
          </a:p>
          <a:p>
            <a:pPr algn="ctr" hangingPunct="0">
              <a:spcBef>
                <a:spcPts val="600"/>
              </a:spcBef>
            </a:pPr>
            <a:r>
              <a:rPr lang="is-IS" altLang="is-IS" sz="1400" dirty="0">
                <a:latin typeface="Arial" panose="020B0604020202020204" pitchFamily="34" charset="0"/>
                <a:cs typeface="Arial" panose="020B0604020202020204" pitchFamily="34" charset="0"/>
              </a:rPr>
              <a:t>Síðast uppfært í ágúst 2020</a:t>
            </a:r>
            <a:endParaRPr kumimoji="0" lang="is-IS" sz="2400" b="1" i="0" u="none" strike="noStrike" cap="none" spc="0" normalizeH="0" baseline="0" dirty="0">
              <a:ln>
                <a:noFill/>
              </a:ln>
              <a:solidFill>
                <a:srgbClr val="000000"/>
              </a:solidFill>
              <a:effectLst/>
              <a:uFillTx/>
              <a:latin typeface="Arial" panose="020B0604020202020204" pitchFamily="34" charset="0"/>
              <a:ea typeface="Helvetica"/>
              <a:cs typeface="Arial" panose="020B0604020202020204" pitchFamily="34" charset="0"/>
              <a:sym typeface="Helvetica"/>
            </a:endParaRPr>
          </a:p>
        </p:txBody>
      </p:sp>
      <p:sp>
        <p:nvSpPr>
          <p:cNvPr id="4" name="Textarammi 3">
            <a:extLst>
              <a:ext uri="{FF2B5EF4-FFF2-40B4-BE49-F238E27FC236}">
                <a16:creationId xmlns:a16="http://schemas.microsoft.com/office/drawing/2014/main" id="{86AABA3F-1B17-482A-B4E9-2D5573DF52F6}"/>
              </a:ext>
            </a:extLst>
          </p:cNvPr>
          <p:cNvSpPr txBox="1"/>
          <p:nvPr/>
        </p:nvSpPr>
        <p:spPr>
          <a:xfrm>
            <a:off x="196522" y="2021307"/>
            <a:ext cx="8225583" cy="3508653"/>
          </a:xfrm>
          <a:prstGeom prst="rect">
            <a:avLst/>
          </a:prstGeom>
          <a:noFill/>
        </p:spPr>
        <p:txBody>
          <a:bodyPr wrap="square" rtlCol="0">
            <a:spAutoFit/>
          </a:bodyPr>
          <a:lstStyle/>
          <a:p>
            <a:pPr marL="0" indent="0">
              <a:buNone/>
            </a:pPr>
            <a:r>
              <a:rPr lang="is-IS" sz="2400" b="1" dirty="0">
                <a:latin typeface="Calibri" panose="020F0502020204030204" pitchFamily="34" charset="0"/>
              </a:rPr>
              <a:t>Vinnutímahópinn Tjarnarinnar </a:t>
            </a:r>
          </a:p>
          <a:p>
            <a:pPr marL="0" indent="0">
              <a:buNone/>
            </a:pPr>
            <a:endParaRPr lang="is-IS" sz="1800" dirty="0"/>
          </a:p>
          <a:p>
            <a:r>
              <a:rPr lang="is-IS" sz="2400" b="1" dirty="0">
                <a:effectLst/>
                <a:latin typeface="Calibri" panose="020F0502020204030204" pitchFamily="34" charset="0"/>
                <a:ea typeface="Calibri" panose="020F0502020204030204" pitchFamily="34" charset="0"/>
              </a:rPr>
              <a:t>Gunnar Hrafn Arnarsson fjármálastjóri </a:t>
            </a:r>
          </a:p>
          <a:p>
            <a:r>
              <a:rPr lang="is-IS" sz="2400" b="1" dirty="0">
                <a:effectLst/>
                <a:latin typeface="Calibri" panose="020F0502020204030204" pitchFamily="34" charset="0"/>
                <a:ea typeface="Calibri" panose="020F0502020204030204" pitchFamily="34" charset="0"/>
              </a:rPr>
              <a:t>Kristófer Nökkvi Sigurðsson forstöðumaður á frístundaheimili </a:t>
            </a:r>
          </a:p>
          <a:p>
            <a:r>
              <a:rPr lang="is-IS" sz="2400" b="1" dirty="0">
                <a:effectLst/>
                <a:latin typeface="Calibri" panose="020F0502020204030204" pitchFamily="34" charset="0"/>
                <a:ea typeface="Calibri" panose="020F0502020204030204" pitchFamily="34" charset="0"/>
              </a:rPr>
              <a:t>Kristín Þöll Sigurðardóttir frístundafræðingur </a:t>
            </a:r>
          </a:p>
          <a:p>
            <a:r>
              <a:rPr lang="is-IS" sz="2400" b="1" dirty="0">
                <a:latin typeface="Calibri" panose="020F0502020204030204" pitchFamily="34" charset="0"/>
              </a:rPr>
              <a:t>Isidora Glisic hlutastarfsmaður á frístundaheimili  </a:t>
            </a:r>
          </a:p>
          <a:p>
            <a:r>
              <a:rPr lang="is-IS" sz="2400" b="1" dirty="0">
                <a:latin typeface="Calibri" panose="020F0502020204030204" pitchFamily="34" charset="0"/>
              </a:rPr>
              <a:t>Vigfús Karl Steinsson hlutastarfsmaður í félagsmiðstöð</a:t>
            </a:r>
          </a:p>
          <a:p>
            <a:r>
              <a:rPr lang="is-IS" sz="2400" b="1" dirty="0">
                <a:latin typeface="Calibri" panose="020F0502020204030204" pitchFamily="34" charset="0"/>
              </a:rPr>
              <a:t>Eva Halldóra </a:t>
            </a:r>
            <a:r>
              <a:rPr lang="is-IS" sz="2400" b="1" dirty="0">
                <a:effectLst/>
                <a:latin typeface="Calibri" panose="020F0502020204030204" pitchFamily="34" charset="0"/>
                <a:ea typeface="Calibri" panose="020F0502020204030204" pitchFamily="34" charset="0"/>
              </a:rPr>
              <a:t>Guðmundsdóttir forstöðukona í félagsmiðstöð </a:t>
            </a:r>
          </a:p>
          <a:p>
            <a:endParaRPr lang="is-IS" sz="1800" dirty="0"/>
          </a:p>
          <a:p>
            <a:endParaRPr lang="is-IS" sz="1800" dirty="0"/>
          </a:p>
        </p:txBody>
      </p:sp>
    </p:spTree>
    <p:extLst>
      <p:ext uri="{BB962C8B-B14F-4D97-AF65-F5344CB8AC3E}">
        <p14:creationId xmlns:p14="http://schemas.microsoft.com/office/powerpoint/2010/main" val="303698577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p:cNvSpPr>
            <a:spLocks noGrp="1"/>
          </p:cNvSpPr>
          <p:nvPr>
            <p:ph type="body" sz="quarter" idx="16"/>
          </p:nvPr>
        </p:nvSpPr>
        <p:spPr>
          <a:xfrm>
            <a:off x="716632" y="1240054"/>
            <a:ext cx="5751776" cy="812800"/>
          </a:xfrm>
        </p:spPr>
        <p:txBody>
          <a:bodyPr>
            <a:noAutofit/>
          </a:bodyPr>
          <a:lstStyle/>
          <a:p>
            <a:r>
              <a:rPr lang="is-IS" sz="3600" dirty="0"/>
              <a:t>Hlutverk vinnutímahóps</a:t>
            </a:r>
          </a:p>
        </p:txBody>
      </p:sp>
      <p:sp>
        <p:nvSpPr>
          <p:cNvPr id="3" name="Textastaðgengill 2"/>
          <p:cNvSpPr>
            <a:spLocks noGrp="1"/>
          </p:cNvSpPr>
          <p:nvPr>
            <p:ph type="body" sz="quarter" idx="17"/>
          </p:nvPr>
        </p:nvSpPr>
        <p:spPr>
          <a:xfrm>
            <a:off x="468917" y="2073708"/>
            <a:ext cx="5612205" cy="4610273"/>
          </a:xfrm>
        </p:spPr>
        <p:txBody>
          <a:bodyPr>
            <a:noAutofit/>
          </a:bodyPr>
          <a:lstStyle/>
          <a:p>
            <a:pPr marL="342900" indent="-342900">
              <a:lnSpc>
                <a:spcPct val="100000"/>
              </a:lnSpc>
              <a:spcBef>
                <a:spcPts val="800"/>
              </a:spcBef>
              <a:buFont typeface="Arial" panose="020B0604020202020204" pitchFamily="34" charset="0"/>
              <a:buChar char="•"/>
            </a:pPr>
            <a:r>
              <a:rPr lang="is-IS" sz="2100" dirty="0"/>
              <a:t>Undirbúa verkefnið með upplýsingaöflun, kortlagningu og greiningu og skilgreinir helstu tækifæri til umbóta</a:t>
            </a:r>
          </a:p>
          <a:p>
            <a:pPr marL="342900" indent="-342900">
              <a:lnSpc>
                <a:spcPct val="100000"/>
              </a:lnSpc>
              <a:spcBef>
                <a:spcPts val="800"/>
              </a:spcBef>
              <a:buFont typeface="Arial" panose="020B0604020202020204" pitchFamily="34" charset="0"/>
              <a:buChar char="•"/>
            </a:pPr>
            <a:r>
              <a:rPr lang="is-IS" sz="2100" dirty="0"/>
              <a:t>Boða til fundar með </a:t>
            </a:r>
            <a:r>
              <a:rPr lang="is-IS" sz="2100" dirty="0" err="1"/>
              <a:t>starfsfólki</a:t>
            </a:r>
            <a:r>
              <a:rPr lang="is-IS" sz="2100" dirty="0"/>
              <a:t> starfsstaðar til að ræða breytingar á vinnutíma</a:t>
            </a:r>
          </a:p>
          <a:p>
            <a:pPr marL="342900" indent="-342900">
              <a:lnSpc>
                <a:spcPct val="100000"/>
              </a:lnSpc>
              <a:spcBef>
                <a:spcPts val="800"/>
              </a:spcBef>
              <a:buFont typeface="Arial" panose="020B0604020202020204" pitchFamily="34" charset="0"/>
              <a:buChar char="•"/>
            </a:pPr>
            <a:r>
              <a:rPr lang="is-IS" sz="2100" dirty="0"/>
              <a:t>Vinna </a:t>
            </a:r>
            <a:r>
              <a:rPr lang="is-IS" sz="2100" dirty="0" err="1"/>
              <a:t>úr</a:t>
            </a:r>
            <a:r>
              <a:rPr lang="is-IS" sz="2100" dirty="0"/>
              <a:t> samtali við starfsfólk og gera tillögur að breyttu skipulagi vinnutíma sem og skipulagi hléa</a:t>
            </a:r>
          </a:p>
          <a:p>
            <a:pPr marL="342900" indent="-342900">
              <a:lnSpc>
                <a:spcPct val="100000"/>
              </a:lnSpc>
              <a:spcBef>
                <a:spcPts val="800"/>
              </a:spcBef>
              <a:buFont typeface="Arial" panose="020B0604020202020204" pitchFamily="34" charset="0"/>
              <a:buChar char="•"/>
            </a:pPr>
            <a:r>
              <a:rPr lang="is-IS" sz="2100" dirty="0"/>
              <a:t>Tilnefna fulltrúa vinnutímahóps (starfsfólks) sem tekur þátt í samráðsfundi starfsstaða</a:t>
            </a:r>
          </a:p>
          <a:p>
            <a:pPr marL="342900" indent="-342900">
              <a:lnSpc>
                <a:spcPct val="100000"/>
              </a:lnSpc>
              <a:spcBef>
                <a:spcPts val="800"/>
              </a:spcBef>
              <a:buFont typeface="Arial" panose="020B0604020202020204" pitchFamily="34" charset="0"/>
              <a:buChar char="•"/>
            </a:pPr>
            <a:r>
              <a:rPr lang="is-IS" sz="2100" dirty="0"/>
              <a:t>Kynna tillögur til atkvæðagreiðslu fyrir </a:t>
            </a:r>
            <a:r>
              <a:rPr lang="is-IS" sz="2100" dirty="0" err="1"/>
              <a:t>starfsfólki</a:t>
            </a:r>
            <a:r>
              <a:rPr lang="is-IS" sz="2100" dirty="0"/>
              <a:t> og stjórnendum. </a:t>
            </a:r>
          </a:p>
          <a:p>
            <a:pPr>
              <a:lnSpc>
                <a:spcPct val="100000"/>
              </a:lnSpc>
              <a:spcBef>
                <a:spcPts val="800"/>
              </a:spcBef>
            </a:pPr>
            <a:endParaRPr lang="is-IS" sz="2100" dirty="0"/>
          </a:p>
        </p:txBody>
      </p:sp>
    </p:spTree>
    <p:extLst>
      <p:ext uri="{BB962C8B-B14F-4D97-AF65-F5344CB8AC3E}">
        <p14:creationId xmlns:p14="http://schemas.microsoft.com/office/powerpoint/2010/main" val="172989256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astaðgengill 1"/>
          <p:cNvSpPr>
            <a:spLocks noGrp="1"/>
          </p:cNvSpPr>
          <p:nvPr>
            <p:ph type="body" sz="quarter" idx="17"/>
          </p:nvPr>
        </p:nvSpPr>
        <p:spPr>
          <a:xfrm>
            <a:off x="1341796" y="985064"/>
            <a:ext cx="9052665" cy="812800"/>
          </a:xfrm>
        </p:spPr>
        <p:txBody>
          <a:bodyPr>
            <a:normAutofit/>
          </a:bodyPr>
          <a:lstStyle/>
          <a:p>
            <a:r>
              <a:rPr lang="is-IS" dirty="0"/>
              <a:t>Stytting vinnuvikunnar</a:t>
            </a:r>
          </a:p>
        </p:txBody>
      </p:sp>
      <p:sp>
        <p:nvSpPr>
          <p:cNvPr id="6" name="Textastaðgengill 2"/>
          <p:cNvSpPr>
            <a:spLocks noGrp="1"/>
          </p:cNvSpPr>
          <p:nvPr>
            <p:ph type="body" sz="quarter" idx="22"/>
          </p:nvPr>
        </p:nvSpPr>
        <p:spPr>
          <a:xfrm>
            <a:off x="1341796" y="1723297"/>
            <a:ext cx="4566444" cy="315383"/>
          </a:xfrm>
        </p:spPr>
        <p:txBody>
          <a:bodyPr>
            <a:noAutofit/>
          </a:bodyPr>
          <a:lstStyle/>
          <a:p>
            <a:r>
              <a:rPr lang="is-IS" sz="2400" b="1" dirty="0"/>
              <a:t>Af hverju?</a:t>
            </a:r>
          </a:p>
        </p:txBody>
      </p:sp>
      <p:sp>
        <p:nvSpPr>
          <p:cNvPr id="4" name="Textastaðgengill 3"/>
          <p:cNvSpPr>
            <a:spLocks noGrp="1"/>
          </p:cNvSpPr>
          <p:nvPr>
            <p:ph type="body" sz="quarter" idx="21"/>
          </p:nvPr>
        </p:nvSpPr>
        <p:spPr>
          <a:xfrm>
            <a:off x="1341796" y="2587809"/>
            <a:ext cx="10476824" cy="3867166"/>
          </a:xfrm>
        </p:spPr>
        <p:txBody>
          <a:bodyPr>
            <a:noAutofit/>
          </a:bodyPr>
          <a:lstStyle/>
          <a:p>
            <a:pPr marL="355600" indent="-355600">
              <a:buClr>
                <a:schemeClr val="tx1"/>
              </a:buClr>
            </a:pPr>
            <a:r>
              <a:rPr lang="is-IS" dirty="0"/>
              <a:t>Samningsaðilar eru sammála um að ná megi fram gagnkvæmum ávinningi starfsfólks og starfsstaða með betri vinnutíma</a:t>
            </a:r>
          </a:p>
          <a:p>
            <a:pPr marL="355600" indent="-355600">
              <a:buClr>
                <a:schemeClr val="tx1"/>
              </a:buClr>
            </a:pPr>
            <a:r>
              <a:rPr lang="is-IS" dirty="0"/>
              <a:t>Tilraunaverkefni hjá Reykjavíkurborg frá árinu 2015 sem reynst hefur mjög vel.</a:t>
            </a:r>
          </a:p>
          <a:p>
            <a:pPr marL="355600" indent="-355600">
              <a:buClr>
                <a:schemeClr val="tx1"/>
              </a:buClr>
            </a:pPr>
            <a:r>
              <a:rPr lang="is-IS" dirty="0"/>
              <a:t>Stytting vinnuvikunnar hefur verið helsta baráttumál stéttarfélaga sl. ár</a:t>
            </a:r>
          </a:p>
        </p:txBody>
      </p:sp>
    </p:spTree>
    <p:extLst>
      <p:ext uri="{BB962C8B-B14F-4D97-AF65-F5344CB8AC3E}">
        <p14:creationId xmlns:p14="http://schemas.microsoft.com/office/powerpoint/2010/main" val="245881074"/>
      </p:ext>
    </p:extLst>
  </p:cSld>
  <p:clrMapOvr>
    <a:overrideClrMapping bg1="lt1" tx1="dk1" bg2="lt2" tx2="dk2" accent1="accent1" accent2="accent2" accent3="accent3" accent4="accent4" accent5="accent5" accent6="accent6" hlink="hlink" folHlink="folHlink"/>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p:cNvSpPr>
            <a:spLocks noGrp="1"/>
          </p:cNvSpPr>
          <p:nvPr>
            <p:ph type="body" sz="quarter" idx="17"/>
          </p:nvPr>
        </p:nvSpPr>
        <p:spPr>
          <a:xfrm>
            <a:off x="1299788" y="865879"/>
            <a:ext cx="8703903" cy="812800"/>
          </a:xfrm>
        </p:spPr>
        <p:txBody>
          <a:bodyPr>
            <a:normAutofit/>
          </a:bodyPr>
          <a:lstStyle/>
          <a:p>
            <a:r>
              <a:rPr lang="is-IS" dirty="0"/>
              <a:t>Af hverju að stytta vinnuvikuna?</a:t>
            </a:r>
          </a:p>
        </p:txBody>
      </p:sp>
      <p:sp>
        <p:nvSpPr>
          <p:cNvPr id="3" name="Textastaðgengill 2"/>
          <p:cNvSpPr>
            <a:spLocks noGrp="1"/>
          </p:cNvSpPr>
          <p:nvPr>
            <p:ph type="body" sz="quarter" idx="22"/>
          </p:nvPr>
        </p:nvSpPr>
        <p:spPr>
          <a:xfrm>
            <a:off x="1299789" y="1747499"/>
            <a:ext cx="4566444" cy="315383"/>
          </a:xfrm>
        </p:spPr>
        <p:txBody>
          <a:bodyPr>
            <a:noAutofit/>
          </a:bodyPr>
          <a:lstStyle/>
          <a:p>
            <a:r>
              <a:rPr lang="is-IS" sz="2400" b="1" dirty="0"/>
              <a:t>Hvert er markmiðið?</a:t>
            </a:r>
          </a:p>
        </p:txBody>
      </p:sp>
      <p:sp>
        <p:nvSpPr>
          <p:cNvPr id="4" name="Textastaðgengill 3"/>
          <p:cNvSpPr>
            <a:spLocks noGrp="1"/>
          </p:cNvSpPr>
          <p:nvPr>
            <p:ph type="body" sz="quarter" idx="21"/>
          </p:nvPr>
        </p:nvSpPr>
        <p:spPr>
          <a:xfrm>
            <a:off x="1250228" y="2659818"/>
            <a:ext cx="10145481" cy="3292475"/>
          </a:xfrm>
        </p:spPr>
        <p:txBody>
          <a:bodyPr>
            <a:normAutofit/>
          </a:bodyPr>
          <a:lstStyle/>
          <a:p>
            <a:pPr marL="355600" indent="-355600">
              <a:buClr>
                <a:schemeClr val="tx1"/>
              </a:buClr>
            </a:pPr>
            <a:r>
              <a:rPr lang="is-IS" dirty="0"/>
              <a:t>Markmið styttingar vinnutímans er að </a:t>
            </a:r>
            <a:r>
              <a:rPr lang="is-IS" dirty="0" err="1"/>
              <a:t>bæta</a:t>
            </a:r>
            <a:r>
              <a:rPr lang="is-IS" dirty="0"/>
              <a:t> vinnustaðamenningu og nýtingu vinnutíma.</a:t>
            </a:r>
          </a:p>
          <a:p>
            <a:pPr marL="355600" indent="-355600">
              <a:buClr>
                <a:schemeClr val="tx1"/>
              </a:buClr>
            </a:pPr>
            <a:r>
              <a:rPr lang="is-IS" dirty="0"/>
              <a:t>Með umbótasamtali má auka skilvirkni, </a:t>
            </a:r>
            <a:r>
              <a:rPr lang="is-IS" dirty="0" err="1"/>
              <a:t>bæta</a:t>
            </a:r>
            <a:r>
              <a:rPr lang="is-IS" dirty="0"/>
              <a:t> þjónustu og tryggja betur gagnkvæman sveigjanleika starfsfólks og starfsstaða sem og samræmingu fjölskyldu og atvinnulífs.</a:t>
            </a:r>
          </a:p>
          <a:p>
            <a:endParaRPr lang="is-IS" dirty="0"/>
          </a:p>
        </p:txBody>
      </p:sp>
    </p:spTree>
    <p:extLst>
      <p:ext uri="{BB962C8B-B14F-4D97-AF65-F5344CB8AC3E}">
        <p14:creationId xmlns:p14="http://schemas.microsoft.com/office/powerpoint/2010/main" val="59653219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p:cNvSpPr>
            <a:spLocks noGrp="1"/>
          </p:cNvSpPr>
          <p:nvPr>
            <p:ph type="body" sz="quarter" idx="17"/>
          </p:nvPr>
        </p:nvSpPr>
        <p:spPr>
          <a:xfrm>
            <a:off x="1313655" y="322845"/>
            <a:ext cx="9190222" cy="812800"/>
          </a:xfrm>
        </p:spPr>
        <p:txBody>
          <a:bodyPr>
            <a:normAutofit/>
          </a:bodyPr>
          <a:lstStyle/>
          <a:p>
            <a:r>
              <a:rPr lang="is-IS" dirty="0"/>
              <a:t>INNLEIÐINGARFERILL – 9 SKREF</a:t>
            </a:r>
          </a:p>
        </p:txBody>
      </p:sp>
      <p:pic>
        <p:nvPicPr>
          <p:cNvPr id="4" name="Mynd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895" y="1396999"/>
            <a:ext cx="8731771" cy="5043623"/>
          </a:xfrm>
          <a:prstGeom prst="rect">
            <a:avLst/>
          </a:prstGeom>
        </p:spPr>
      </p:pic>
    </p:spTree>
    <p:extLst>
      <p:ext uri="{BB962C8B-B14F-4D97-AF65-F5344CB8AC3E}">
        <p14:creationId xmlns:p14="http://schemas.microsoft.com/office/powerpoint/2010/main" val="108167670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p:cNvSpPr>
            <a:spLocks noGrp="1"/>
          </p:cNvSpPr>
          <p:nvPr>
            <p:ph type="body" sz="quarter" idx="17"/>
          </p:nvPr>
        </p:nvSpPr>
        <p:spPr>
          <a:xfrm>
            <a:off x="1284158" y="828756"/>
            <a:ext cx="8771311" cy="812800"/>
          </a:xfrm>
        </p:spPr>
        <p:txBody>
          <a:bodyPr>
            <a:normAutofit/>
          </a:bodyPr>
          <a:lstStyle/>
          <a:p>
            <a:r>
              <a:rPr lang="is-IS" dirty="0"/>
              <a:t>Hvernig er hægt að stytta vinnuvikuna?</a:t>
            </a:r>
          </a:p>
        </p:txBody>
      </p:sp>
      <p:sp>
        <p:nvSpPr>
          <p:cNvPr id="4" name="Textastaðgengill 3"/>
          <p:cNvSpPr>
            <a:spLocks noGrp="1"/>
          </p:cNvSpPr>
          <p:nvPr>
            <p:ph type="body" sz="quarter" idx="21"/>
          </p:nvPr>
        </p:nvSpPr>
        <p:spPr>
          <a:xfrm>
            <a:off x="1284159" y="2486024"/>
            <a:ext cx="8830988" cy="3292475"/>
          </a:xfrm>
        </p:spPr>
        <p:txBody>
          <a:bodyPr>
            <a:normAutofit fontScale="77500" lnSpcReduction="20000"/>
          </a:bodyPr>
          <a:lstStyle/>
          <a:p>
            <a:pPr marL="0" indent="0">
              <a:buNone/>
            </a:pPr>
            <a:r>
              <a:rPr lang="is-IS" b="1" dirty="0"/>
              <a:t>Forsenda </a:t>
            </a:r>
            <a:r>
              <a:rPr lang="is-IS" dirty="0"/>
              <a:t>styttingar vinnutíma hjá </a:t>
            </a:r>
            <a:r>
              <a:rPr lang="is-IS" dirty="0" err="1"/>
              <a:t>dagvinnufólki</a:t>
            </a:r>
            <a:r>
              <a:rPr lang="is-IS" dirty="0"/>
              <a:t> er samtal um </a:t>
            </a:r>
            <a:r>
              <a:rPr lang="is-IS" b="1" dirty="0"/>
              <a:t>betri nýtingu vinnutíma.</a:t>
            </a:r>
          </a:p>
          <a:p>
            <a:pPr marL="0" indent="0">
              <a:buNone/>
            </a:pPr>
            <a:r>
              <a:rPr lang="is-IS" dirty="0"/>
              <a:t>Við styttingu umfram 65 mínútur gefur starfsfólk </a:t>
            </a:r>
            <a:r>
              <a:rPr lang="is-IS" u="sng" dirty="0"/>
              <a:t>eftir forræði neysluhléa að hluta eða fullu og tímalengd hléa er aðlöguð að styttri vinnuviku.</a:t>
            </a:r>
          </a:p>
          <a:p>
            <a:pPr marL="0" indent="0">
              <a:buNone/>
            </a:pPr>
            <a:r>
              <a:rPr lang="is-IS" dirty="0"/>
              <a:t>Útfærsla styttingarinnar tekur mið af starfsemi og getur því verið með ólíkum hætti. Forstöðumenn með eina útfærslu og hlutastarfsmenn aðra. Ekki samið um útfærslu fyrir hvern starfsmann fyrir sig.</a:t>
            </a:r>
            <a:endParaRPr lang="is-IS" dirty="0">
              <a:solidFill>
                <a:srgbClr val="FF0000"/>
              </a:solidFill>
            </a:endParaRPr>
          </a:p>
        </p:txBody>
      </p:sp>
    </p:spTree>
    <p:extLst>
      <p:ext uri="{BB962C8B-B14F-4D97-AF65-F5344CB8AC3E}">
        <p14:creationId xmlns:p14="http://schemas.microsoft.com/office/powerpoint/2010/main" val="117715348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p:cNvSpPr>
            <a:spLocks noGrp="1"/>
          </p:cNvSpPr>
          <p:nvPr>
            <p:ph type="body" sz="quarter" idx="17"/>
          </p:nvPr>
        </p:nvSpPr>
        <p:spPr>
          <a:xfrm>
            <a:off x="1732565" y="302601"/>
            <a:ext cx="6656061" cy="812800"/>
          </a:xfrm>
        </p:spPr>
        <p:txBody>
          <a:bodyPr>
            <a:normAutofit fontScale="92500" lnSpcReduction="20000"/>
          </a:bodyPr>
          <a:lstStyle/>
          <a:p>
            <a:r>
              <a:rPr lang="is-IS" dirty="0"/>
              <a:t>Stytting án breytinga á hléum (Lágmarksstyttingu)</a:t>
            </a:r>
          </a:p>
        </p:txBody>
      </p:sp>
      <p:sp>
        <p:nvSpPr>
          <p:cNvPr id="4" name="Textastaðgengill 3"/>
          <p:cNvSpPr>
            <a:spLocks noGrp="1"/>
          </p:cNvSpPr>
          <p:nvPr>
            <p:ph type="body" sz="quarter" idx="21"/>
          </p:nvPr>
        </p:nvSpPr>
        <p:spPr>
          <a:xfrm>
            <a:off x="50670" y="1777041"/>
            <a:ext cx="2606265" cy="4459635"/>
          </a:xfrm>
        </p:spPr>
        <p:txBody>
          <a:bodyPr>
            <a:normAutofit/>
          </a:bodyPr>
          <a:lstStyle/>
          <a:p>
            <a:r>
              <a:rPr lang="is-IS" dirty="0"/>
              <a:t>Er 13 mínútur á dag eða 65 mínútur á viku </a:t>
            </a:r>
          </a:p>
          <a:p>
            <a:r>
              <a:rPr lang="is-IS" dirty="0"/>
              <a:t>Þá haldast hlé skv. kjarasamningi óbreytt</a:t>
            </a:r>
          </a:p>
        </p:txBody>
      </p:sp>
      <p:pic>
        <p:nvPicPr>
          <p:cNvPr id="6" name="Mynd 5"/>
          <p:cNvPicPr>
            <a:picLocks noChangeAspect="1"/>
          </p:cNvPicPr>
          <p:nvPr/>
        </p:nvPicPr>
        <p:blipFill>
          <a:blip r:embed="rId3"/>
          <a:stretch>
            <a:fillRect/>
          </a:stretch>
        </p:blipFill>
        <p:spPr>
          <a:xfrm>
            <a:off x="2517144" y="1115401"/>
            <a:ext cx="6197601" cy="5251613"/>
          </a:xfrm>
          <a:prstGeom prst="rect">
            <a:avLst/>
          </a:prstGeom>
        </p:spPr>
      </p:pic>
      <p:pic>
        <p:nvPicPr>
          <p:cNvPr id="7" name="Mynd 6"/>
          <p:cNvPicPr>
            <a:picLocks noChangeAspect="1"/>
          </p:cNvPicPr>
          <p:nvPr/>
        </p:nvPicPr>
        <p:blipFill>
          <a:blip r:embed="rId4"/>
          <a:stretch>
            <a:fillRect/>
          </a:stretch>
        </p:blipFill>
        <p:spPr>
          <a:xfrm>
            <a:off x="8732716" y="1115401"/>
            <a:ext cx="3240454" cy="5251613"/>
          </a:xfrm>
          <a:prstGeom prst="rect">
            <a:avLst/>
          </a:prstGeom>
        </p:spPr>
      </p:pic>
    </p:spTree>
    <p:extLst>
      <p:ext uri="{BB962C8B-B14F-4D97-AF65-F5344CB8AC3E}">
        <p14:creationId xmlns:p14="http://schemas.microsoft.com/office/powerpoint/2010/main" val="155688554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p:cNvSpPr>
            <a:spLocks noGrp="1"/>
          </p:cNvSpPr>
          <p:nvPr>
            <p:ph type="body" sz="quarter" idx="17"/>
          </p:nvPr>
        </p:nvSpPr>
        <p:spPr>
          <a:xfrm>
            <a:off x="1638780" y="641187"/>
            <a:ext cx="8476365" cy="812800"/>
          </a:xfrm>
        </p:spPr>
        <p:txBody>
          <a:bodyPr>
            <a:normAutofit fontScale="70000" lnSpcReduction="20000"/>
          </a:bodyPr>
          <a:lstStyle/>
          <a:p>
            <a:r>
              <a:rPr lang="is-IS" dirty="0"/>
              <a:t>Stytting um 4 klst. á viku</a:t>
            </a:r>
          </a:p>
          <a:p>
            <a:r>
              <a:rPr lang="is-IS" dirty="0"/>
              <a:t>Hámarksstytting</a:t>
            </a:r>
          </a:p>
        </p:txBody>
      </p:sp>
      <p:sp>
        <p:nvSpPr>
          <p:cNvPr id="4" name="Textastaðgengill 3"/>
          <p:cNvSpPr>
            <a:spLocks noGrp="1"/>
          </p:cNvSpPr>
          <p:nvPr>
            <p:ph type="body" sz="quarter" idx="21"/>
          </p:nvPr>
        </p:nvSpPr>
        <p:spPr>
          <a:xfrm>
            <a:off x="263273" y="1445667"/>
            <a:ext cx="2289921" cy="5041102"/>
          </a:xfrm>
        </p:spPr>
        <p:txBody>
          <a:bodyPr>
            <a:normAutofit fontScale="92500" lnSpcReduction="20000"/>
          </a:bodyPr>
          <a:lstStyle/>
          <a:p>
            <a:r>
              <a:rPr lang="is-IS" sz="1800" dirty="0"/>
              <a:t>Til að ná fram hámarks styttingu veður grein 3.1 um matar- og kaffitíma á dagvinnutímabili </a:t>
            </a:r>
            <a:r>
              <a:rPr lang="is-IS" sz="1800" dirty="0" err="1"/>
              <a:t>óvirk</a:t>
            </a:r>
            <a:endParaRPr lang="is-IS" sz="1800" dirty="0"/>
          </a:p>
          <a:p>
            <a:r>
              <a:rPr lang="is-IS" sz="1800" dirty="0"/>
              <a:t>Starfsfólk gefur eftir forræði á matar- og kaffitímum og tímalengd hléa verður aðlöguð að styttri vinnuviku</a:t>
            </a:r>
          </a:p>
          <a:p>
            <a:r>
              <a:rPr lang="is-IS" sz="1800" dirty="0"/>
              <a:t>Hlutastarfsfólk getur 240 mín * Starfshlutfall = Stytting á viku (240X48%=115.min) 1.klst og 55 </a:t>
            </a:r>
            <a:r>
              <a:rPr lang="is-IS" sz="1800" dirty="0" err="1"/>
              <a:t>m.min</a:t>
            </a:r>
            <a:endParaRPr lang="is-IS" sz="1800" dirty="0"/>
          </a:p>
        </p:txBody>
      </p:sp>
      <p:pic>
        <p:nvPicPr>
          <p:cNvPr id="5" name="Mynd 4"/>
          <p:cNvPicPr>
            <a:picLocks noChangeAspect="1"/>
          </p:cNvPicPr>
          <p:nvPr/>
        </p:nvPicPr>
        <p:blipFill>
          <a:blip r:embed="rId3"/>
          <a:stretch>
            <a:fillRect/>
          </a:stretch>
        </p:blipFill>
        <p:spPr>
          <a:xfrm>
            <a:off x="2500205" y="1688710"/>
            <a:ext cx="7614940" cy="3797690"/>
          </a:xfrm>
          <a:prstGeom prst="rect">
            <a:avLst/>
          </a:prstGeom>
        </p:spPr>
      </p:pic>
      <p:pic>
        <p:nvPicPr>
          <p:cNvPr id="6" name="Mynd 5"/>
          <p:cNvPicPr>
            <a:picLocks noChangeAspect="1"/>
          </p:cNvPicPr>
          <p:nvPr/>
        </p:nvPicPr>
        <p:blipFill>
          <a:blip r:embed="rId4"/>
          <a:stretch>
            <a:fillRect/>
          </a:stretch>
        </p:blipFill>
        <p:spPr>
          <a:xfrm>
            <a:off x="9717287" y="1688710"/>
            <a:ext cx="2474713" cy="3734079"/>
          </a:xfrm>
          <a:prstGeom prst="rect">
            <a:avLst/>
          </a:prstGeom>
        </p:spPr>
      </p:pic>
    </p:spTree>
    <p:extLst>
      <p:ext uri="{BB962C8B-B14F-4D97-AF65-F5344CB8AC3E}">
        <p14:creationId xmlns:p14="http://schemas.microsoft.com/office/powerpoint/2010/main" val="3301192126"/>
      </p:ext>
    </p:extLst>
  </p:cSld>
  <p:clrMapOvr>
    <a:masterClrMapping/>
  </p:clrMapOvr>
  <p:transition spd="med"/>
</p:sld>
</file>

<file path=ppt/theme/theme1.xml><?xml version="1.0" encoding="utf-8"?>
<a:theme xmlns:a="http://schemas.openxmlformats.org/drawingml/2006/main" name="Office þ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þ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þ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13587</TotalTime>
  <Words>2273</Words>
  <Application>Microsoft Office PowerPoint</Application>
  <PresentationFormat>Víðskjár</PresentationFormat>
  <Paragraphs>263</Paragraphs>
  <Slides>25</Slides>
  <Notes>17</Notes>
  <HiddenSlides>0</HiddenSlides>
  <MMClips>0</MMClips>
  <ScaleCrop>false</ScaleCrop>
  <HeadingPairs>
    <vt:vector size="6" baseType="variant">
      <vt:variant>
        <vt:lpstr>Notaðar leturgerðir</vt:lpstr>
      </vt:variant>
      <vt:variant>
        <vt:i4>5</vt:i4>
      </vt:variant>
      <vt:variant>
        <vt:lpstr>Þema</vt:lpstr>
      </vt:variant>
      <vt:variant>
        <vt:i4>1</vt:i4>
      </vt:variant>
      <vt:variant>
        <vt:lpstr>Skyggnutitlar</vt:lpstr>
      </vt:variant>
      <vt:variant>
        <vt:i4>25</vt:i4>
      </vt:variant>
    </vt:vector>
  </HeadingPairs>
  <TitlesOfParts>
    <vt:vector size="31" baseType="lpstr">
      <vt:lpstr>acumin-pro</vt:lpstr>
      <vt:lpstr>Arial</vt:lpstr>
      <vt:lpstr>Calibri</vt:lpstr>
      <vt:lpstr>Calibri Light</vt:lpstr>
      <vt:lpstr>Helvetica Neue Medium</vt:lpstr>
      <vt:lpstr>Office þema</vt:lpstr>
      <vt:lpstr>PowerPoint-kynning</vt:lpstr>
      <vt:lpstr>Markmið samtalsins</vt:lpstr>
      <vt:lpstr>PowerPoint-kynning</vt:lpstr>
      <vt:lpstr>PowerPoint-kynning</vt:lpstr>
      <vt:lpstr>PowerPoint-kynning</vt:lpstr>
      <vt:lpstr>PowerPoint-kynning</vt:lpstr>
      <vt:lpstr>PowerPoint-kynning</vt:lpstr>
      <vt:lpstr>PowerPoint-kynning</vt:lpstr>
      <vt:lpstr>PowerPoint-kynning</vt:lpstr>
      <vt:lpstr>Greiningarvinna vinnutímahóps - Helstu álagspunktar </vt:lpstr>
      <vt:lpstr>Greiningarvinna vinnutímahóps - hvernig hægt sé að framkvæma hámarksstyttingu </vt:lpstr>
      <vt:lpstr>Greiningarvinna vinnutímahóps –  helstu áskoranir við styttingu</vt:lpstr>
      <vt:lpstr> Niðurstöður greiningarvinnu vinnutímahóps </vt:lpstr>
      <vt:lpstr>Dæmi um útfærslur á Hámarks styttingu vinnutímans</vt:lpstr>
      <vt:lpstr>Skipta niður í umræðu hópa </vt:lpstr>
      <vt:lpstr>PowerPoint-kynning</vt:lpstr>
      <vt:lpstr>PowerPoint-kynning</vt:lpstr>
      <vt:lpstr>PowerPoint-kynning</vt:lpstr>
      <vt:lpstr>PowerPoint-kynning</vt:lpstr>
      <vt:lpstr>PowerPoint-kynning</vt:lpstr>
      <vt:lpstr>PowerPoint-kynning</vt:lpstr>
      <vt:lpstr>PowerPoint-kynning</vt:lpstr>
      <vt:lpstr>Næstu skref</vt:lpstr>
      <vt:lpstr>Fyrirspurnir / ábendingar</vt:lpstr>
      <vt:lpstr>PowerPoint-kynning</vt:lpstr>
    </vt:vector>
  </TitlesOfParts>
  <Company>Reykjavik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PowerPoint-kynning</dc:title>
  <dc:creator>Ingibjörg Gísladóttir</dc:creator>
  <cp:lastModifiedBy>Gunnar Hrafn Arnarsson</cp:lastModifiedBy>
  <cp:revision>107</cp:revision>
  <cp:lastPrinted>2020-10-02T11:23:25Z</cp:lastPrinted>
  <dcterms:created xsi:type="dcterms:W3CDTF">2020-09-22T10:44:34Z</dcterms:created>
  <dcterms:modified xsi:type="dcterms:W3CDTF">2020-12-07T18:27:31Z</dcterms:modified>
</cp:coreProperties>
</file>