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797675" cy="9926638"/>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353" autoAdjust="0"/>
  </p:normalViewPr>
  <p:slideViewPr>
    <p:cSldViewPr snapToGrid="0">
      <p:cViewPr varScale="1">
        <p:scale>
          <a:sx n="65" d="100"/>
          <a:sy n="65" d="100"/>
        </p:scale>
        <p:origin x="6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C1AE304-A478-460C-ABAB-C73C98666FE3}" type="datetimeFigureOut">
              <a:rPr lang="is-IS" smtClean="0"/>
              <a:t>3.12.2020</a:t>
            </a:fld>
            <a:endParaRPr lang="is-IS"/>
          </a:p>
        </p:txBody>
      </p:sp>
      <p:sp>
        <p:nvSpPr>
          <p:cNvPr id="4" name="Skyggnumyndastaðgengill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s-IS"/>
          </a:p>
        </p:txBody>
      </p:sp>
      <p:sp>
        <p:nvSpPr>
          <p:cNvPr id="5" name="Minnispunktastaðgengill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6" name="Síðufótarstaðgengill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s-IS"/>
          </a:p>
        </p:txBody>
      </p:sp>
      <p:sp>
        <p:nvSpPr>
          <p:cNvPr id="7" name="Skyggnunúmersstaðgengill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E307193-FF2A-4F44-9724-8EFA427A28CE}" type="slidenum">
              <a:rPr lang="is-IS" smtClean="0"/>
              <a:t>‹#›</a:t>
            </a:fld>
            <a:endParaRPr lang="is-IS"/>
          </a:p>
        </p:txBody>
      </p:sp>
    </p:spTree>
    <p:extLst>
      <p:ext uri="{BB962C8B-B14F-4D97-AF65-F5344CB8AC3E}">
        <p14:creationId xmlns:p14="http://schemas.microsoft.com/office/powerpoint/2010/main" val="4154738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5"/>
          </p:nvPr>
        </p:nvSpPr>
        <p:spPr/>
        <p:txBody>
          <a:bodyPr/>
          <a:lstStyle/>
          <a:p>
            <a:fld id="{3E307193-FF2A-4F44-9724-8EFA427A28CE}" type="slidenum">
              <a:rPr lang="is-IS" smtClean="0"/>
              <a:t>1</a:t>
            </a:fld>
            <a:endParaRPr lang="is-IS"/>
          </a:p>
        </p:txBody>
      </p:sp>
    </p:spTree>
    <p:extLst>
      <p:ext uri="{BB962C8B-B14F-4D97-AF65-F5344CB8AC3E}">
        <p14:creationId xmlns:p14="http://schemas.microsoft.com/office/powerpoint/2010/main" val="848150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5"/>
          </p:nvPr>
        </p:nvSpPr>
        <p:spPr/>
        <p:txBody>
          <a:bodyPr/>
          <a:lstStyle/>
          <a:p>
            <a:fld id="{3E307193-FF2A-4F44-9724-8EFA427A28CE}" type="slidenum">
              <a:rPr lang="is-IS" smtClean="0"/>
              <a:t>2</a:t>
            </a:fld>
            <a:endParaRPr lang="is-IS"/>
          </a:p>
        </p:txBody>
      </p:sp>
    </p:spTree>
    <p:extLst>
      <p:ext uri="{BB962C8B-B14F-4D97-AF65-F5344CB8AC3E}">
        <p14:creationId xmlns:p14="http://schemas.microsoft.com/office/powerpoint/2010/main" val="214508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5"/>
          </p:nvPr>
        </p:nvSpPr>
        <p:spPr/>
        <p:txBody>
          <a:bodyPr/>
          <a:lstStyle/>
          <a:p>
            <a:fld id="{3E307193-FF2A-4F44-9724-8EFA427A28CE}" type="slidenum">
              <a:rPr lang="is-IS" smtClean="0"/>
              <a:t>3</a:t>
            </a:fld>
            <a:endParaRPr lang="is-IS"/>
          </a:p>
        </p:txBody>
      </p:sp>
    </p:spTree>
    <p:extLst>
      <p:ext uri="{BB962C8B-B14F-4D97-AF65-F5344CB8AC3E}">
        <p14:creationId xmlns:p14="http://schemas.microsoft.com/office/powerpoint/2010/main" val="2097699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5"/>
          </p:nvPr>
        </p:nvSpPr>
        <p:spPr/>
        <p:txBody>
          <a:bodyPr/>
          <a:lstStyle/>
          <a:p>
            <a:fld id="{3E307193-FF2A-4F44-9724-8EFA427A28CE}" type="slidenum">
              <a:rPr lang="is-IS" smtClean="0"/>
              <a:t>4</a:t>
            </a:fld>
            <a:endParaRPr lang="is-IS"/>
          </a:p>
        </p:txBody>
      </p:sp>
    </p:spTree>
    <p:extLst>
      <p:ext uri="{BB962C8B-B14F-4D97-AF65-F5344CB8AC3E}">
        <p14:creationId xmlns:p14="http://schemas.microsoft.com/office/powerpoint/2010/main" val="173730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dirty="0"/>
          </a:p>
        </p:txBody>
      </p:sp>
      <p:sp>
        <p:nvSpPr>
          <p:cNvPr id="4" name="Skyggnunúmersstaðgengill 3"/>
          <p:cNvSpPr>
            <a:spLocks noGrp="1"/>
          </p:cNvSpPr>
          <p:nvPr>
            <p:ph type="sldNum" sz="quarter" idx="5"/>
          </p:nvPr>
        </p:nvSpPr>
        <p:spPr/>
        <p:txBody>
          <a:bodyPr/>
          <a:lstStyle/>
          <a:p>
            <a:fld id="{3E307193-FF2A-4F44-9724-8EFA427A28CE}" type="slidenum">
              <a:rPr lang="is-IS" smtClean="0"/>
              <a:t>5</a:t>
            </a:fld>
            <a:endParaRPr lang="is-IS"/>
          </a:p>
        </p:txBody>
      </p:sp>
    </p:spTree>
    <p:extLst>
      <p:ext uri="{BB962C8B-B14F-4D97-AF65-F5344CB8AC3E}">
        <p14:creationId xmlns:p14="http://schemas.microsoft.com/office/powerpoint/2010/main" val="2641555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5"/>
          </p:nvPr>
        </p:nvSpPr>
        <p:spPr/>
        <p:txBody>
          <a:bodyPr/>
          <a:lstStyle/>
          <a:p>
            <a:fld id="{3E307193-FF2A-4F44-9724-8EFA427A28CE}" type="slidenum">
              <a:rPr lang="is-IS" smtClean="0"/>
              <a:t>6</a:t>
            </a:fld>
            <a:endParaRPr lang="is-IS"/>
          </a:p>
        </p:txBody>
      </p:sp>
    </p:spTree>
    <p:extLst>
      <p:ext uri="{BB962C8B-B14F-4D97-AF65-F5344CB8AC3E}">
        <p14:creationId xmlns:p14="http://schemas.microsoft.com/office/powerpoint/2010/main" val="2216897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5"/>
          </p:nvPr>
        </p:nvSpPr>
        <p:spPr/>
        <p:txBody>
          <a:bodyPr/>
          <a:lstStyle/>
          <a:p>
            <a:fld id="{3E307193-FF2A-4F44-9724-8EFA427A28CE}" type="slidenum">
              <a:rPr lang="is-IS" smtClean="0"/>
              <a:t>7</a:t>
            </a:fld>
            <a:endParaRPr lang="is-IS"/>
          </a:p>
        </p:txBody>
      </p:sp>
    </p:spTree>
    <p:extLst>
      <p:ext uri="{BB962C8B-B14F-4D97-AF65-F5344CB8AC3E}">
        <p14:creationId xmlns:p14="http://schemas.microsoft.com/office/powerpoint/2010/main" val="3998170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5"/>
          </p:nvPr>
        </p:nvSpPr>
        <p:spPr/>
        <p:txBody>
          <a:bodyPr/>
          <a:lstStyle/>
          <a:p>
            <a:fld id="{3E307193-FF2A-4F44-9724-8EFA427A28CE}" type="slidenum">
              <a:rPr lang="is-IS" smtClean="0"/>
              <a:t>8</a:t>
            </a:fld>
            <a:endParaRPr lang="is-IS"/>
          </a:p>
        </p:txBody>
      </p:sp>
    </p:spTree>
    <p:extLst>
      <p:ext uri="{BB962C8B-B14F-4D97-AF65-F5344CB8AC3E}">
        <p14:creationId xmlns:p14="http://schemas.microsoft.com/office/powerpoint/2010/main" val="1335591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5"/>
          </p:nvPr>
        </p:nvSpPr>
        <p:spPr/>
        <p:txBody>
          <a:bodyPr/>
          <a:lstStyle/>
          <a:p>
            <a:fld id="{3E307193-FF2A-4F44-9724-8EFA427A28CE}" type="slidenum">
              <a:rPr lang="is-IS" smtClean="0"/>
              <a:t>9</a:t>
            </a:fld>
            <a:endParaRPr lang="is-IS"/>
          </a:p>
        </p:txBody>
      </p:sp>
    </p:spTree>
    <p:extLst>
      <p:ext uri="{BB962C8B-B14F-4D97-AF65-F5344CB8AC3E}">
        <p14:creationId xmlns:p14="http://schemas.microsoft.com/office/powerpoint/2010/main" val="35883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ilskyggna">
    <p:spTree>
      <p:nvGrpSpPr>
        <p:cNvPr id="1" name=""/>
        <p:cNvGrpSpPr/>
        <p:nvPr/>
      </p:nvGrpSpPr>
      <p:grpSpPr>
        <a:xfrm>
          <a:off x="0" y="0"/>
          <a:ext cx="0" cy="0"/>
          <a:chOff x="0" y="0"/>
          <a:chExt cx="0" cy="0"/>
        </a:xfrm>
      </p:grpSpPr>
      <p:sp>
        <p:nvSpPr>
          <p:cNvPr id="2" name="Titill 1">
            <a:extLst>
              <a:ext uri="{FF2B5EF4-FFF2-40B4-BE49-F238E27FC236}">
                <a16:creationId xmlns:a16="http://schemas.microsoft.com/office/drawing/2014/main" id="{28BCD4F2-CFEE-4DF1-BE92-B99DD39778FB}"/>
              </a:ext>
            </a:extLst>
          </p:cNvPr>
          <p:cNvSpPr>
            <a:spLocks noGrp="1"/>
          </p:cNvSpPr>
          <p:nvPr>
            <p:ph type="ctrTitle"/>
          </p:nvPr>
        </p:nvSpPr>
        <p:spPr>
          <a:xfrm>
            <a:off x="1524000" y="1122363"/>
            <a:ext cx="9144000" cy="2387600"/>
          </a:xfrm>
        </p:spPr>
        <p:txBody>
          <a:bodyPr anchor="b"/>
          <a:lstStyle>
            <a:lvl1pPr algn="ctr">
              <a:defRPr sz="6000"/>
            </a:lvl1pPr>
          </a:lstStyle>
          <a:p>
            <a:r>
              <a:rPr lang="is-IS"/>
              <a:t>Smelltu til að breyta stíl aðaltitils</a:t>
            </a:r>
          </a:p>
        </p:txBody>
      </p:sp>
      <p:sp>
        <p:nvSpPr>
          <p:cNvPr id="3" name="Undirtitill 2">
            <a:extLst>
              <a:ext uri="{FF2B5EF4-FFF2-40B4-BE49-F238E27FC236}">
                <a16:creationId xmlns:a16="http://schemas.microsoft.com/office/drawing/2014/main" id="{46876094-6563-44A4-98FD-D0067B6343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s-IS"/>
              <a:t>Smelltu til að breyta stíl aðalundirtitla</a:t>
            </a:r>
          </a:p>
        </p:txBody>
      </p:sp>
      <p:sp>
        <p:nvSpPr>
          <p:cNvPr id="4" name="Dagsetningarstaðgengill 3">
            <a:extLst>
              <a:ext uri="{FF2B5EF4-FFF2-40B4-BE49-F238E27FC236}">
                <a16:creationId xmlns:a16="http://schemas.microsoft.com/office/drawing/2014/main" id="{274A35D6-5777-44CD-AD40-43159A7D1796}"/>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5" name="Síðufótarstaðgengill 4">
            <a:extLst>
              <a:ext uri="{FF2B5EF4-FFF2-40B4-BE49-F238E27FC236}">
                <a16:creationId xmlns:a16="http://schemas.microsoft.com/office/drawing/2014/main" id="{B62C6F41-37B0-4DA3-9527-B5A45EA36D6B}"/>
              </a:ext>
            </a:extLst>
          </p:cNvPr>
          <p:cNvSpPr>
            <a:spLocks noGrp="1"/>
          </p:cNvSpPr>
          <p:nvPr>
            <p:ph type="ftr" sz="quarter" idx="11"/>
          </p:nvPr>
        </p:nvSpPr>
        <p:spPr/>
        <p:txBody>
          <a:bodyPr/>
          <a:lstStyle/>
          <a:p>
            <a:endParaRPr lang="is-IS"/>
          </a:p>
        </p:txBody>
      </p:sp>
      <p:sp>
        <p:nvSpPr>
          <p:cNvPr id="6" name="Skyggnunúmersstaðgengill 5">
            <a:extLst>
              <a:ext uri="{FF2B5EF4-FFF2-40B4-BE49-F238E27FC236}">
                <a16:creationId xmlns:a16="http://schemas.microsoft.com/office/drawing/2014/main" id="{B438DB31-F73C-4B6A-B0BD-C68A9D625E0A}"/>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102365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ill og lóðréttur texti">
    <p:spTree>
      <p:nvGrpSpPr>
        <p:cNvPr id="1" name=""/>
        <p:cNvGrpSpPr/>
        <p:nvPr/>
      </p:nvGrpSpPr>
      <p:grpSpPr>
        <a:xfrm>
          <a:off x="0" y="0"/>
          <a:ext cx="0" cy="0"/>
          <a:chOff x="0" y="0"/>
          <a:chExt cx="0" cy="0"/>
        </a:xfrm>
      </p:grpSpPr>
      <p:sp>
        <p:nvSpPr>
          <p:cNvPr id="2" name="Titill 1">
            <a:extLst>
              <a:ext uri="{FF2B5EF4-FFF2-40B4-BE49-F238E27FC236}">
                <a16:creationId xmlns:a16="http://schemas.microsoft.com/office/drawing/2014/main" id="{68CC7777-2933-4468-BD4D-673E352AF9FD}"/>
              </a:ext>
            </a:extLst>
          </p:cNvPr>
          <p:cNvSpPr>
            <a:spLocks noGrp="1"/>
          </p:cNvSpPr>
          <p:nvPr>
            <p:ph type="title"/>
          </p:nvPr>
        </p:nvSpPr>
        <p:spPr/>
        <p:txBody>
          <a:bodyPr/>
          <a:lstStyle/>
          <a:p>
            <a:r>
              <a:rPr lang="is-IS"/>
              <a:t>Smelltu til að breyta stíl aðaltitils</a:t>
            </a:r>
          </a:p>
        </p:txBody>
      </p:sp>
      <p:sp>
        <p:nvSpPr>
          <p:cNvPr id="3" name="Staðgengill lóðrétts texta 2">
            <a:extLst>
              <a:ext uri="{FF2B5EF4-FFF2-40B4-BE49-F238E27FC236}">
                <a16:creationId xmlns:a16="http://schemas.microsoft.com/office/drawing/2014/main" id="{2638A724-756F-47BF-961E-40F09EBD6215}"/>
              </a:ext>
            </a:extLst>
          </p:cNvPr>
          <p:cNvSpPr>
            <a:spLocks noGrp="1"/>
          </p:cNvSpPr>
          <p:nvPr>
            <p:ph type="body" orient="vert" idx="1"/>
          </p:nvPr>
        </p:nvSpPr>
        <p:spPr/>
        <p:txBody>
          <a:bodyPr vert="eaVert"/>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4" name="Dagsetningarstaðgengill 3">
            <a:extLst>
              <a:ext uri="{FF2B5EF4-FFF2-40B4-BE49-F238E27FC236}">
                <a16:creationId xmlns:a16="http://schemas.microsoft.com/office/drawing/2014/main" id="{E67DD9E4-2D7F-487D-810E-1B5F9A3278E2}"/>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5" name="Síðufótarstaðgengill 4">
            <a:extLst>
              <a:ext uri="{FF2B5EF4-FFF2-40B4-BE49-F238E27FC236}">
                <a16:creationId xmlns:a16="http://schemas.microsoft.com/office/drawing/2014/main" id="{EC11B628-6BCD-4EB0-BDEB-957A41B68DFF}"/>
              </a:ext>
            </a:extLst>
          </p:cNvPr>
          <p:cNvSpPr>
            <a:spLocks noGrp="1"/>
          </p:cNvSpPr>
          <p:nvPr>
            <p:ph type="ftr" sz="quarter" idx="11"/>
          </p:nvPr>
        </p:nvSpPr>
        <p:spPr/>
        <p:txBody>
          <a:bodyPr/>
          <a:lstStyle/>
          <a:p>
            <a:endParaRPr lang="is-IS"/>
          </a:p>
        </p:txBody>
      </p:sp>
      <p:sp>
        <p:nvSpPr>
          <p:cNvPr id="6" name="Skyggnunúmersstaðgengill 5">
            <a:extLst>
              <a:ext uri="{FF2B5EF4-FFF2-40B4-BE49-F238E27FC236}">
                <a16:creationId xmlns:a16="http://schemas.microsoft.com/office/drawing/2014/main" id="{FBAC785D-D66F-4773-8C0F-B49FF7C1E440}"/>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100846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óðréttur titill og texti">
    <p:spTree>
      <p:nvGrpSpPr>
        <p:cNvPr id="1" name=""/>
        <p:cNvGrpSpPr/>
        <p:nvPr/>
      </p:nvGrpSpPr>
      <p:grpSpPr>
        <a:xfrm>
          <a:off x="0" y="0"/>
          <a:ext cx="0" cy="0"/>
          <a:chOff x="0" y="0"/>
          <a:chExt cx="0" cy="0"/>
        </a:xfrm>
      </p:grpSpPr>
      <p:sp>
        <p:nvSpPr>
          <p:cNvPr id="2" name="Lóðréttur titill 1">
            <a:extLst>
              <a:ext uri="{FF2B5EF4-FFF2-40B4-BE49-F238E27FC236}">
                <a16:creationId xmlns:a16="http://schemas.microsoft.com/office/drawing/2014/main" id="{ADA71782-1D35-4D5F-85C4-26BCA6CE54CD}"/>
              </a:ext>
            </a:extLst>
          </p:cNvPr>
          <p:cNvSpPr>
            <a:spLocks noGrp="1"/>
          </p:cNvSpPr>
          <p:nvPr>
            <p:ph type="title" orient="vert"/>
          </p:nvPr>
        </p:nvSpPr>
        <p:spPr>
          <a:xfrm>
            <a:off x="8724900" y="365125"/>
            <a:ext cx="2628900" cy="5811838"/>
          </a:xfrm>
        </p:spPr>
        <p:txBody>
          <a:bodyPr vert="eaVert"/>
          <a:lstStyle/>
          <a:p>
            <a:r>
              <a:rPr lang="is-IS"/>
              <a:t>Smelltu til að breyta stíl aðaltitils</a:t>
            </a:r>
          </a:p>
        </p:txBody>
      </p:sp>
      <p:sp>
        <p:nvSpPr>
          <p:cNvPr id="3" name="Staðgengill lóðrétts texta 2">
            <a:extLst>
              <a:ext uri="{FF2B5EF4-FFF2-40B4-BE49-F238E27FC236}">
                <a16:creationId xmlns:a16="http://schemas.microsoft.com/office/drawing/2014/main" id="{C568B9E8-E3D4-484F-BE42-C49DE35C1438}"/>
              </a:ext>
            </a:extLst>
          </p:cNvPr>
          <p:cNvSpPr>
            <a:spLocks noGrp="1"/>
          </p:cNvSpPr>
          <p:nvPr>
            <p:ph type="body" orient="vert" idx="1"/>
          </p:nvPr>
        </p:nvSpPr>
        <p:spPr>
          <a:xfrm>
            <a:off x="838200" y="365125"/>
            <a:ext cx="7734300" cy="5811838"/>
          </a:xfrm>
        </p:spPr>
        <p:txBody>
          <a:bodyPr vert="eaVert"/>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4" name="Dagsetningarstaðgengill 3">
            <a:extLst>
              <a:ext uri="{FF2B5EF4-FFF2-40B4-BE49-F238E27FC236}">
                <a16:creationId xmlns:a16="http://schemas.microsoft.com/office/drawing/2014/main" id="{412B2B1C-CDB3-42DA-80C0-7151CAC7CD3D}"/>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5" name="Síðufótarstaðgengill 4">
            <a:extLst>
              <a:ext uri="{FF2B5EF4-FFF2-40B4-BE49-F238E27FC236}">
                <a16:creationId xmlns:a16="http://schemas.microsoft.com/office/drawing/2014/main" id="{79B64488-3AD2-44DD-9778-1744B73D8212}"/>
              </a:ext>
            </a:extLst>
          </p:cNvPr>
          <p:cNvSpPr>
            <a:spLocks noGrp="1"/>
          </p:cNvSpPr>
          <p:nvPr>
            <p:ph type="ftr" sz="quarter" idx="11"/>
          </p:nvPr>
        </p:nvSpPr>
        <p:spPr/>
        <p:txBody>
          <a:bodyPr/>
          <a:lstStyle/>
          <a:p>
            <a:endParaRPr lang="is-IS"/>
          </a:p>
        </p:txBody>
      </p:sp>
      <p:sp>
        <p:nvSpPr>
          <p:cNvPr id="6" name="Skyggnunúmersstaðgengill 5">
            <a:extLst>
              <a:ext uri="{FF2B5EF4-FFF2-40B4-BE49-F238E27FC236}">
                <a16:creationId xmlns:a16="http://schemas.microsoft.com/office/drawing/2014/main" id="{610745E5-7297-4104-A36A-A425B25CB85E}"/>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29173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ill og efni">
    <p:spTree>
      <p:nvGrpSpPr>
        <p:cNvPr id="1" name=""/>
        <p:cNvGrpSpPr/>
        <p:nvPr/>
      </p:nvGrpSpPr>
      <p:grpSpPr>
        <a:xfrm>
          <a:off x="0" y="0"/>
          <a:ext cx="0" cy="0"/>
          <a:chOff x="0" y="0"/>
          <a:chExt cx="0" cy="0"/>
        </a:xfrm>
      </p:grpSpPr>
      <p:sp>
        <p:nvSpPr>
          <p:cNvPr id="2" name="Titill 1">
            <a:extLst>
              <a:ext uri="{FF2B5EF4-FFF2-40B4-BE49-F238E27FC236}">
                <a16:creationId xmlns:a16="http://schemas.microsoft.com/office/drawing/2014/main" id="{09CBF0E0-CDF5-4196-9FAB-DF083E1BE8C8}"/>
              </a:ext>
            </a:extLst>
          </p:cNvPr>
          <p:cNvSpPr>
            <a:spLocks noGrp="1"/>
          </p:cNvSpPr>
          <p:nvPr>
            <p:ph type="title"/>
          </p:nvPr>
        </p:nvSpPr>
        <p:spPr/>
        <p:txBody>
          <a:bodyPr/>
          <a:lstStyle/>
          <a:p>
            <a:r>
              <a:rPr lang="is-IS"/>
              <a:t>Smelltu til að breyta stíl aðaltitils</a:t>
            </a:r>
          </a:p>
        </p:txBody>
      </p:sp>
      <p:sp>
        <p:nvSpPr>
          <p:cNvPr id="3" name="Staðgengill efnis 2">
            <a:extLst>
              <a:ext uri="{FF2B5EF4-FFF2-40B4-BE49-F238E27FC236}">
                <a16:creationId xmlns:a16="http://schemas.microsoft.com/office/drawing/2014/main" id="{F486329B-1486-4F48-B4CC-6A2613376C54}"/>
              </a:ext>
            </a:extLst>
          </p:cNvPr>
          <p:cNvSpPr>
            <a:spLocks noGrp="1"/>
          </p:cNvSpPr>
          <p:nvPr>
            <p:ph idx="1"/>
          </p:nvPr>
        </p:nvSpPr>
        <p:spPr/>
        <p:txBody>
          <a:bodyPr/>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4" name="Dagsetningarstaðgengill 3">
            <a:extLst>
              <a:ext uri="{FF2B5EF4-FFF2-40B4-BE49-F238E27FC236}">
                <a16:creationId xmlns:a16="http://schemas.microsoft.com/office/drawing/2014/main" id="{5173434F-8FD0-4789-90C9-088A02915FB4}"/>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5" name="Síðufótarstaðgengill 4">
            <a:extLst>
              <a:ext uri="{FF2B5EF4-FFF2-40B4-BE49-F238E27FC236}">
                <a16:creationId xmlns:a16="http://schemas.microsoft.com/office/drawing/2014/main" id="{C305A214-EEAE-4A3C-9967-2663F5795A77}"/>
              </a:ext>
            </a:extLst>
          </p:cNvPr>
          <p:cNvSpPr>
            <a:spLocks noGrp="1"/>
          </p:cNvSpPr>
          <p:nvPr>
            <p:ph type="ftr" sz="quarter" idx="11"/>
          </p:nvPr>
        </p:nvSpPr>
        <p:spPr/>
        <p:txBody>
          <a:bodyPr/>
          <a:lstStyle/>
          <a:p>
            <a:endParaRPr lang="is-IS"/>
          </a:p>
        </p:txBody>
      </p:sp>
      <p:sp>
        <p:nvSpPr>
          <p:cNvPr id="6" name="Skyggnunúmersstaðgengill 5">
            <a:extLst>
              <a:ext uri="{FF2B5EF4-FFF2-40B4-BE49-F238E27FC236}">
                <a16:creationId xmlns:a16="http://schemas.microsoft.com/office/drawing/2014/main" id="{7D22BE6E-8BB3-429B-98D4-0D819556BBFC}"/>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360240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Kaflafyrirsögn">
    <p:spTree>
      <p:nvGrpSpPr>
        <p:cNvPr id="1" name=""/>
        <p:cNvGrpSpPr/>
        <p:nvPr/>
      </p:nvGrpSpPr>
      <p:grpSpPr>
        <a:xfrm>
          <a:off x="0" y="0"/>
          <a:ext cx="0" cy="0"/>
          <a:chOff x="0" y="0"/>
          <a:chExt cx="0" cy="0"/>
        </a:xfrm>
      </p:grpSpPr>
      <p:sp>
        <p:nvSpPr>
          <p:cNvPr id="2" name="Titill 1">
            <a:extLst>
              <a:ext uri="{FF2B5EF4-FFF2-40B4-BE49-F238E27FC236}">
                <a16:creationId xmlns:a16="http://schemas.microsoft.com/office/drawing/2014/main" id="{16427781-6DD6-4F1C-9980-AFD6FC1B7B90}"/>
              </a:ext>
            </a:extLst>
          </p:cNvPr>
          <p:cNvSpPr>
            <a:spLocks noGrp="1"/>
          </p:cNvSpPr>
          <p:nvPr>
            <p:ph type="title"/>
          </p:nvPr>
        </p:nvSpPr>
        <p:spPr>
          <a:xfrm>
            <a:off x="831850" y="1709738"/>
            <a:ext cx="10515600" cy="2852737"/>
          </a:xfrm>
        </p:spPr>
        <p:txBody>
          <a:bodyPr anchor="b"/>
          <a:lstStyle>
            <a:lvl1pPr>
              <a:defRPr sz="6000"/>
            </a:lvl1pPr>
          </a:lstStyle>
          <a:p>
            <a:r>
              <a:rPr lang="is-IS"/>
              <a:t>Smelltu til að breyta stíl aðaltitils</a:t>
            </a:r>
          </a:p>
        </p:txBody>
      </p:sp>
      <p:sp>
        <p:nvSpPr>
          <p:cNvPr id="3" name="Textastaðgengill 2">
            <a:extLst>
              <a:ext uri="{FF2B5EF4-FFF2-40B4-BE49-F238E27FC236}">
                <a16:creationId xmlns:a16="http://schemas.microsoft.com/office/drawing/2014/main" id="{812C4B2E-8EBB-4FA6-B3FD-41BE5A503A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s-IS"/>
              <a:t>Smelltu til að breyta textastílum frumgerðar</a:t>
            </a:r>
          </a:p>
        </p:txBody>
      </p:sp>
      <p:sp>
        <p:nvSpPr>
          <p:cNvPr id="4" name="Dagsetningarstaðgengill 3">
            <a:extLst>
              <a:ext uri="{FF2B5EF4-FFF2-40B4-BE49-F238E27FC236}">
                <a16:creationId xmlns:a16="http://schemas.microsoft.com/office/drawing/2014/main" id="{5595FF85-3697-46FA-BE1F-8E310342326E}"/>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5" name="Síðufótarstaðgengill 4">
            <a:extLst>
              <a:ext uri="{FF2B5EF4-FFF2-40B4-BE49-F238E27FC236}">
                <a16:creationId xmlns:a16="http://schemas.microsoft.com/office/drawing/2014/main" id="{6B4E2D79-D565-48CA-94C6-A7BD5CD1CA12}"/>
              </a:ext>
            </a:extLst>
          </p:cNvPr>
          <p:cNvSpPr>
            <a:spLocks noGrp="1"/>
          </p:cNvSpPr>
          <p:nvPr>
            <p:ph type="ftr" sz="quarter" idx="11"/>
          </p:nvPr>
        </p:nvSpPr>
        <p:spPr/>
        <p:txBody>
          <a:bodyPr/>
          <a:lstStyle/>
          <a:p>
            <a:endParaRPr lang="is-IS"/>
          </a:p>
        </p:txBody>
      </p:sp>
      <p:sp>
        <p:nvSpPr>
          <p:cNvPr id="6" name="Skyggnunúmersstaðgengill 5">
            <a:extLst>
              <a:ext uri="{FF2B5EF4-FFF2-40B4-BE49-F238E27FC236}">
                <a16:creationId xmlns:a16="http://schemas.microsoft.com/office/drawing/2014/main" id="{3D6B4BD0-B113-4BA3-BF04-38141460587F}"/>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2478359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ö efnisatriði">
    <p:spTree>
      <p:nvGrpSpPr>
        <p:cNvPr id="1" name=""/>
        <p:cNvGrpSpPr/>
        <p:nvPr/>
      </p:nvGrpSpPr>
      <p:grpSpPr>
        <a:xfrm>
          <a:off x="0" y="0"/>
          <a:ext cx="0" cy="0"/>
          <a:chOff x="0" y="0"/>
          <a:chExt cx="0" cy="0"/>
        </a:xfrm>
      </p:grpSpPr>
      <p:sp>
        <p:nvSpPr>
          <p:cNvPr id="2" name="Titill 1">
            <a:extLst>
              <a:ext uri="{FF2B5EF4-FFF2-40B4-BE49-F238E27FC236}">
                <a16:creationId xmlns:a16="http://schemas.microsoft.com/office/drawing/2014/main" id="{4139031B-77D7-4302-A80A-8B4A9BDD1E41}"/>
              </a:ext>
            </a:extLst>
          </p:cNvPr>
          <p:cNvSpPr>
            <a:spLocks noGrp="1"/>
          </p:cNvSpPr>
          <p:nvPr>
            <p:ph type="title"/>
          </p:nvPr>
        </p:nvSpPr>
        <p:spPr/>
        <p:txBody>
          <a:bodyPr/>
          <a:lstStyle/>
          <a:p>
            <a:r>
              <a:rPr lang="is-IS"/>
              <a:t>Smelltu til að breyta stíl aðaltitils</a:t>
            </a:r>
          </a:p>
        </p:txBody>
      </p:sp>
      <p:sp>
        <p:nvSpPr>
          <p:cNvPr id="3" name="Staðgengill efnis 2">
            <a:extLst>
              <a:ext uri="{FF2B5EF4-FFF2-40B4-BE49-F238E27FC236}">
                <a16:creationId xmlns:a16="http://schemas.microsoft.com/office/drawing/2014/main" id="{451C06BC-6023-4735-907D-95433C74C0AA}"/>
              </a:ext>
            </a:extLst>
          </p:cNvPr>
          <p:cNvSpPr>
            <a:spLocks noGrp="1"/>
          </p:cNvSpPr>
          <p:nvPr>
            <p:ph sz="half" idx="1"/>
          </p:nvPr>
        </p:nvSpPr>
        <p:spPr>
          <a:xfrm>
            <a:off x="838200" y="1825625"/>
            <a:ext cx="5181600" cy="4351338"/>
          </a:xfrm>
        </p:spPr>
        <p:txBody>
          <a:bodyPr/>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4" name="Staðgengill efnis 3">
            <a:extLst>
              <a:ext uri="{FF2B5EF4-FFF2-40B4-BE49-F238E27FC236}">
                <a16:creationId xmlns:a16="http://schemas.microsoft.com/office/drawing/2014/main" id="{D3A8E027-F307-4040-950F-8E0DF48F8772}"/>
              </a:ext>
            </a:extLst>
          </p:cNvPr>
          <p:cNvSpPr>
            <a:spLocks noGrp="1"/>
          </p:cNvSpPr>
          <p:nvPr>
            <p:ph sz="half" idx="2"/>
          </p:nvPr>
        </p:nvSpPr>
        <p:spPr>
          <a:xfrm>
            <a:off x="6172200" y="1825625"/>
            <a:ext cx="5181600" cy="4351338"/>
          </a:xfrm>
        </p:spPr>
        <p:txBody>
          <a:bodyPr/>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5" name="Dagsetningarstaðgengill 4">
            <a:extLst>
              <a:ext uri="{FF2B5EF4-FFF2-40B4-BE49-F238E27FC236}">
                <a16:creationId xmlns:a16="http://schemas.microsoft.com/office/drawing/2014/main" id="{EE9C4CF1-D15C-462B-99CE-3A380B62BB03}"/>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6" name="Síðufótarstaðgengill 5">
            <a:extLst>
              <a:ext uri="{FF2B5EF4-FFF2-40B4-BE49-F238E27FC236}">
                <a16:creationId xmlns:a16="http://schemas.microsoft.com/office/drawing/2014/main" id="{BBF69855-CB1C-4D5E-A2BB-BAB3E6E4EFF2}"/>
              </a:ext>
            </a:extLst>
          </p:cNvPr>
          <p:cNvSpPr>
            <a:spLocks noGrp="1"/>
          </p:cNvSpPr>
          <p:nvPr>
            <p:ph type="ftr" sz="quarter" idx="11"/>
          </p:nvPr>
        </p:nvSpPr>
        <p:spPr/>
        <p:txBody>
          <a:bodyPr/>
          <a:lstStyle/>
          <a:p>
            <a:endParaRPr lang="is-IS"/>
          </a:p>
        </p:txBody>
      </p:sp>
      <p:sp>
        <p:nvSpPr>
          <p:cNvPr id="7" name="Skyggnunúmersstaðgengill 6">
            <a:extLst>
              <a:ext uri="{FF2B5EF4-FFF2-40B4-BE49-F238E27FC236}">
                <a16:creationId xmlns:a16="http://schemas.microsoft.com/office/drawing/2014/main" id="{EA58234A-5E8C-44CB-AFCB-D51FD12F37FE}"/>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320723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anburður">
    <p:spTree>
      <p:nvGrpSpPr>
        <p:cNvPr id="1" name=""/>
        <p:cNvGrpSpPr/>
        <p:nvPr/>
      </p:nvGrpSpPr>
      <p:grpSpPr>
        <a:xfrm>
          <a:off x="0" y="0"/>
          <a:ext cx="0" cy="0"/>
          <a:chOff x="0" y="0"/>
          <a:chExt cx="0" cy="0"/>
        </a:xfrm>
      </p:grpSpPr>
      <p:sp>
        <p:nvSpPr>
          <p:cNvPr id="2" name="Titill 1">
            <a:extLst>
              <a:ext uri="{FF2B5EF4-FFF2-40B4-BE49-F238E27FC236}">
                <a16:creationId xmlns:a16="http://schemas.microsoft.com/office/drawing/2014/main" id="{249DF47D-11A8-4EE6-9472-3904A8CAEBB9}"/>
              </a:ext>
            </a:extLst>
          </p:cNvPr>
          <p:cNvSpPr>
            <a:spLocks noGrp="1"/>
          </p:cNvSpPr>
          <p:nvPr>
            <p:ph type="title"/>
          </p:nvPr>
        </p:nvSpPr>
        <p:spPr>
          <a:xfrm>
            <a:off x="839788" y="365125"/>
            <a:ext cx="10515600" cy="1325563"/>
          </a:xfrm>
        </p:spPr>
        <p:txBody>
          <a:bodyPr/>
          <a:lstStyle/>
          <a:p>
            <a:r>
              <a:rPr lang="is-IS"/>
              <a:t>Smelltu til að breyta stíl aðaltitils</a:t>
            </a:r>
          </a:p>
        </p:txBody>
      </p:sp>
      <p:sp>
        <p:nvSpPr>
          <p:cNvPr id="3" name="Textastaðgengill 2">
            <a:extLst>
              <a:ext uri="{FF2B5EF4-FFF2-40B4-BE49-F238E27FC236}">
                <a16:creationId xmlns:a16="http://schemas.microsoft.com/office/drawing/2014/main" id="{7228180D-78AB-4E2D-8EC0-6F58D9A8A5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a:t>Smelltu til að breyta textastílum frumgerðar</a:t>
            </a:r>
          </a:p>
        </p:txBody>
      </p:sp>
      <p:sp>
        <p:nvSpPr>
          <p:cNvPr id="4" name="Staðgengill efnis 3">
            <a:extLst>
              <a:ext uri="{FF2B5EF4-FFF2-40B4-BE49-F238E27FC236}">
                <a16:creationId xmlns:a16="http://schemas.microsoft.com/office/drawing/2014/main" id="{FAFDFB12-A4B5-4591-B5AE-83C40AD0EC2B}"/>
              </a:ext>
            </a:extLst>
          </p:cNvPr>
          <p:cNvSpPr>
            <a:spLocks noGrp="1"/>
          </p:cNvSpPr>
          <p:nvPr>
            <p:ph sz="half" idx="2"/>
          </p:nvPr>
        </p:nvSpPr>
        <p:spPr>
          <a:xfrm>
            <a:off x="839788" y="2505075"/>
            <a:ext cx="5157787" cy="3684588"/>
          </a:xfrm>
        </p:spPr>
        <p:txBody>
          <a:bodyPr/>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5" name="Textastaðgengill 4">
            <a:extLst>
              <a:ext uri="{FF2B5EF4-FFF2-40B4-BE49-F238E27FC236}">
                <a16:creationId xmlns:a16="http://schemas.microsoft.com/office/drawing/2014/main" id="{A676B628-62D5-4777-96E9-BF01FAE69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a:t>Smelltu til að breyta textastílum frumgerðar</a:t>
            </a:r>
          </a:p>
        </p:txBody>
      </p:sp>
      <p:sp>
        <p:nvSpPr>
          <p:cNvPr id="6" name="Staðgengill efnis 5">
            <a:extLst>
              <a:ext uri="{FF2B5EF4-FFF2-40B4-BE49-F238E27FC236}">
                <a16:creationId xmlns:a16="http://schemas.microsoft.com/office/drawing/2014/main" id="{47924805-6000-42F7-8B39-37EC28EC6A05}"/>
              </a:ext>
            </a:extLst>
          </p:cNvPr>
          <p:cNvSpPr>
            <a:spLocks noGrp="1"/>
          </p:cNvSpPr>
          <p:nvPr>
            <p:ph sz="quarter" idx="4"/>
          </p:nvPr>
        </p:nvSpPr>
        <p:spPr>
          <a:xfrm>
            <a:off x="6172200" y="2505075"/>
            <a:ext cx="5183188" cy="3684588"/>
          </a:xfrm>
        </p:spPr>
        <p:txBody>
          <a:bodyPr/>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7" name="Dagsetningarstaðgengill 6">
            <a:extLst>
              <a:ext uri="{FF2B5EF4-FFF2-40B4-BE49-F238E27FC236}">
                <a16:creationId xmlns:a16="http://schemas.microsoft.com/office/drawing/2014/main" id="{A5847AF1-8729-47E5-B180-9FA31F56A08A}"/>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8" name="Síðufótarstaðgengill 7">
            <a:extLst>
              <a:ext uri="{FF2B5EF4-FFF2-40B4-BE49-F238E27FC236}">
                <a16:creationId xmlns:a16="http://schemas.microsoft.com/office/drawing/2014/main" id="{67F9769A-DABA-453C-A014-61E594E6D816}"/>
              </a:ext>
            </a:extLst>
          </p:cNvPr>
          <p:cNvSpPr>
            <a:spLocks noGrp="1"/>
          </p:cNvSpPr>
          <p:nvPr>
            <p:ph type="ftr" sz="quarter" idx="11"/>
          </p:nvPr>
        </p:nvSpPr>
        <p:spPr/>
        <p:txBody>
          <a:bodyPr/>
          <a:lstStyle/>
          <a:p>
            <a:endParaRPr lang="is-IS"/>
          </a:p>
        </p:txBody>
      </p:sp>
      <p:sp>
        <p:nvSpPr>
          <p:cNvPr id="9" name="Skyggnunúmersstaðgengill 8">
            <a:extLst>
              <a:ext uri="{FF2B5EF4-FFF2-40B4-BE49-F238E27FC236}">
                <a16:creationId xmlns:a16="http://schemas.microsoft.com/office/drawing/2014/main" id="{8C11167E-1046-4E96-9138-FDBE94A5DEDC}"/>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341773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ðeins titill">
    <p:spTree>
      <p:nvGrpSpPr>
        <p:cNvPr id="1" name=""/>
        <p:cNvGrpSpPr/>
        <p:nvPr/>
      </p:nvGrpSpPr>
      <p:grpSpPr>
        <a:xfrm>
          <a:off x="0" y="0"/>
          <a:ext cx="0" cy="0"/>
          <a:chOff x="0" y="0"/>
          <a:chExt cx="0" cy="0"/>
        </a:xfrm>
      </p:grpSpPr>
      <p:sp>
        <p:nvSpPr>
          <p:cNvPr id="2" name="Titill 1">
            <a:extLst>
              <a:ext uri="{FF2B5EF4-FFF2-40B4-BE49-F238E27FC236}">
                <a16:creationId xmlns:a16="http://schemas.microsoft.com/office/drawing/2014/main" id="{0E33B929-1697-4AB1-A4B1-DE99A9D30480}"/>
              </a:ext>
            </a:extLst>
          </p:cNvPr>
          <p:cNvSpPr>
            <a:spLocks noGrp="1"/>
          </p:cNvSpPr>
          <p:nvPr>
            <p:ph type="title"/>
          </p:nvPr>
        </p:nvSpPr>
        <p:spPr/>
        <p:txBody>
          <a:bodyPr/>
          <a:lstStyle/>
          <a:p>
            <a:r>
              <a:rPr lang="is-IS"/>
              <a:t>Smelltu til að breyta stíl aðaltitils</a:t>
            </a:r>
          </a:p>
        </p:txBody>
      </p:sp>
      <p:sp>
        <p:nvSpPr>
          <p:cNvPr id="3" name="Dagsetningarstaðgengill 2">
            <a:extLst>
              <a:ext uri="{FF2B5EF4-FFF2-40B4-BE49-F238E27FC236}">
                <a16:creationId xmlns:a16="http://schemas.microsoft.com/office/drawing/2014/main" id="{B763818C-3A91-45A8-97DB-8247E4237916}"/>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4" name="Síðufótarstaðgengill 3">
            <a:extLst>
              <a:ext uri="{FF2B5EF4-FFF2-40B4-BE49-F238E27FC236}">
                <a16:creationId xmlns:a16="http://schemas.microsoft.com/office/drawing/2014/main" id="{2F53B013-D815-4B1B-908E-379149664B3B}"/>
              </a:ext>
            </a:extLst>
          </p:cNvPr>
          <p:cNvSpPr>
            <a:spLocks noGrp="1"/>
          </p:cNvSpPr>
          <p:nvPr>
            <p:ph type="ftr" sz="quarter" idx="11"/>
          </p:nvPr>
        </p:nvSpPr>
        <p:spPr/>
        <p:txBody>
          <a:bodyPr/>
          <a:lstStyle/>
          <a:p>
            <a:endParaRPr lang="is-IS"/>
          </a:p>
        </p:txBody>
      </p:sp>
      <p:sp>
        <p:nvSpPr>
          <p:cNvPr id="5" name="Skyggnunúmersstaðgengill 4">
            <a:extLst>
              <a:ext uri="{FF2B5EF4-FFF2-40B4-BE49-F238E27FC236}">
                <a16:creationId xmlns:a16="http://schemas.microsoft.com/office/drawing/2014/main" id="{E9A280C1-90D6-432F-98AC-A7286CB394BC}"/>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141144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Autt">
    <p:spTree>
      <p:nvGrpSpPr>
        <p:cNvPr id="1" name=""/>
        <p:cNvGrpSpPr/>
        <p:nvPr/>
      </p:nvGrpSpPr>
      <p:grpSpPr>
        <a:xfrm>
          <a:off x="0" y="0"/>
          <a:ext cx="0" cy="0"/>
          <a:chOff x="0" y="0"/>
          <a:chExt cx="0" cy="0"/>
        </a:xfrm>
      </p:grpSpPr>
      <p:sp>
        <p:nvSpPr>
          <p:cNvPr id="2" name="Dagsetningarstaðgengill 1">
            <a:extLst>
              <a:ext uri="{FF2B5EF4-FFF2-40B4-BE49-F238E27FC236}">
                <a16:creationId xmlns:a16="http://schemas.microsoft.com/office/drawing/2014/main" id="{F3A3E94E-6DB4-4CEA-A198-90A771B6054C}"/>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3" name="Síðufótarstaðgengill 2">
            <a:extLst>
              <a:ext uri="{FF2B5EF4-FFF2-40B4-BE49-F238E27FC236}">
                <a16:creationId xmlns:a16="http://schemas.microsoft.com/office/drawing/2014/main" id="{0073A981-6841-4A04-A1FD-FEFEB1019552}"/>
              </a:ext>
            </a:extLst>
          </p:cNvPr>
          <p:cNvSpPr>
            <a:spLocks noGrp="1"/>
          </p:cNvSpPr>
          <p:nvPr>
            <p:ph type="ftr" sz="quarter" idx="11"/>
          </p:nvPr>
        </p:nvSpPr>
        <p:spPr/>
        <p:txBody>
          <a:bodyPr/>
          <a:lstStyle/>
          <a:p>
            <a:endParaRPr lang="is-IS"/>
          </a:p>
        </p:txBody>
      </p:sp>
      <p:sp>
        <p:nvSpPr>
          <p:cNvPr id="4" name="Skyggnunúmersstaðgengill 3">
            <a:extLst>
              <a:ext uri="{FF2B5EF4-FFF2-40B4-BE49-F238E27FC236}">
                <a16:creationId xmlns:a16="http://schemas.microsoft.com/office/drawing/2014/main" id="{3D0150D0-C7FD-4D8E-B5C5-968C3B663D02}"/>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185410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fni með skýringartexta">
    <p:spTree>
      <p:nvGrpSpPr>
        <p:cNvPr id="1" name=""/>
        <p:cNvGrpSpPr/>
        <p:nvPr/>
      </p:nvGrpSpPr>
      <p:grpSpPr>
        <a:xfrm>
          <a:off x="0" y="0"/>
          <a:ext cx="0" cy="0"/>
          <a:chOff x="0" y="0"/>
          <a:chExt cx="0" cy="0"/>
        </a:xfrm>
      </p:grpSpPr>
      <p:sp>
        <p:nvSpPr>
          <p:cNvPr id="2" name="Titill 1">
            <a:extLst>
              <a:ext uri="{FF2B5EF4-FFF2-40B4-BE49-F238E27FC236}">
                <a16:creationId xmlns:a16="http://schemas.microsoft.com/office/drawing/2014/main" id="{E4CE4B1C-6367-4584-81D9-335A8D63716B}"/>
              </a:ext>
            </a:extLst>
          </p:cNvPr>
          <p:cNvSpPr>
            <a:spLocks noGrp="1"/>
          </p:cNvSpPr>
          <p:nvPr>
            <p:ph type="title"/>
          </p:nvPr>
        </p:nvSpPr>
        <p:spPr>
          <a:xfrm>
            <a:off x="839788" y="457200"/>
            <a:ext cx="3932237" cy="1600200"/>
          </a:xfrm>
        </p:spPr>
        <p:txBody>
          <a:bodyPr anchor="b"/>
          <a:lstStyle>
            <a:lvl1pPr>
              <a:defRPr sz="3200"/>
            </a:lvl1pPr>
          </a:lstStyle>
          <a:p>
            <a:r>
              <a:rPr lang="is-IS"/>
              <a:t>Smelltu til að breyta stíl aðaltitils</a:t>
            </a:r>
          </a:p>
        </p:txBody>
      </p:sp>
      <p:sp>
        <p:nvSpPr>
          <p:cNvPr id="3" name="Staðgengill efnis 2">
            <a:extLst>
              <a:ext uri="{FF2B5EF4-FFF2-40B4-BE49-F238E27FC236}">
                <a16:creationId xmlns:a16="http://schemas.microsoft.com/office/drawing/2014/main" id="{940BCB08-D181-4B23-8338-2E5ACEC183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4" name="Textastaðgengill 3">
            <a:extLst>
              <a:ext uri="{FF2B5EF4-FFF2-40B4-BE49-F238E27FC236}">
                <a16:creationId xmlns:a16="http://schemas.microsoft.com/office/drawing/2014/main" id="{669A2CCF-7F68-472A-B8DE-532AC6BA5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s-IS"/>
              <a:t>Smelltu til að breyta textastílum frumgerðar</a:t>
            </a:r>
          </a:p>
        </p:txBody>
      </p:sp>
      <p:sp>
        <p:nvSpPr>
          <p:cNvPr id="5" name="Dagsetningarstaðgengill 4">
            <a:extLst>
              <a:ext uri="{FF2B5EF4-FFF2-40B4-BE49-F238E27FC236}">
                <a16:creationId xmlns:a16="http://schemas.microsoft.com/office/drawing/2014/main" id="{80C4832E-60FB-43F9-9CD5-908199442FD6}"/>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6" name="Síðufótarstaðgengill 5">
            <a:extLst>
              <a:ext uri="{FF2B5EF4-FFF2-40B4-BE49-F238E27FC236}">
                <a16:creationId xmlns:a16="http://schemas.microsoft.com/office/drawing/2014/main" id="{EFFD43EC-CEE8-4C63-A6B0-A39137C910AB}"/>
              </a:ext>
            </a:extLst>
          </p:cNvPr>
          <p:cNvSpPr>
            <a:spLocks noGrp="1"/>
          </p:cNvSpPr>
          <p:nvPr>
            <p:ph type="ftr" sz="quarter" idx="11"/>
          </p:nvPr>
        </p:nvSpPr>
        <p:spPr/>
        <p:txBody>
          <a:bodyPr/>
          <a:lstStyle/>
          <a:p>
            <a:endParaRPr lang="is-IS"/>
          </a:p>
        </p:txBody>
      </p:sp>
      <p:sp>
        <p:nvSpPr>
          <p:cNvPr id="7" name="Skyggnunúmersstaðgengill 6">
            <a:extLst>
              <a:ext uri="{FF2B5EF4-FFF2-40B4-BE49-F238E27FC236}">
                <a16:creationId xmlns:a16="http://schemas.microsoft.com/office/drawing/2014/main" id="{3E42C393-4A62-49D8-9A96-CF56566566FE}"/>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3286481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Mynd með skýringartexta">
    <p:spTree>
      <p:nvGrpSpPr>
        <p:cNvPr id="1" name=""/>
        <p:cNvGrpSpPr/>
        <p:nvPr/>
      </p:nvGrpSpPr>
      <p:grpSpPr>
        <a:xfrm>
          <a:off x="0" y="0"/>
          <a:ext cx="0" cy="0"/>
          <a:chOff x="0" y="0"/>
          <a:chExt cx="0" cy="0"/>
        </a:xfrm>
      </p:grpSpPr>
      <p:sp>
        <p:nvSpPr>
          <p:cNvPr id="2" name="Titill 1">
            <a:extLst>
              <a:ext uri="{FF2B5EF4-FFF2-40B4-BE49-F238E27FC236}">
                <a16:creationId xmlns:a16="http://schemas.microsoft.com/office/drawing/2014/main" id="{55AA304F-177E-49AD-88B2-C4360EB0828E}"/>
              </a:ext>
            </a:extLst>
          </p:cNvPr>
          <p:cNvSpPr>
            <a:spLocks noGrp="1"/>
          </p:cNvSpPr>
          <p:nvPr>
            <p:ph type="title"/>
          </p:nvPr>
        </p:nvSpPr>
        <p:spPr>
          <a:xfrm>
            <a:off x="839788" y="457200"/>
            <a:ext cx="3932237" cy="1600200"/>
          </a:xfrm>
        </p:spPr>
        <p:txBody>
          <a:bodyPr anchor="b"/>
          <a:lstStyle>
            <a:lvl1pPr>
              <a:defRPr sz="3200"/>
            </a:lvl1pPr>
          </a:lstStyle>
          <a:p>
            <a:r>
              <a:rPr lang="is-IS"/>
              <a:t>Smelltu til að breyta stíl aðaltitils</a:t>
            </a:r>
          </a:p>
        </p:txBody>
      </p:sp>
      <p:sp>
        <p:nvSpPr>
          <p:cNvPr id="3" name="Staðgengill myndar 2">
            <a:extLst>
              <a:ext uri="{FF2B5EF4-FFF2-40B4-BE49-F238E27FC236}">
                <a16:creationId xmlns:a16="http://schemas.microsoft.com/office/drawing/2014/main" id="{5EAA97EF-12F0-4DA5-AD75-965E250562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astaðgengill 3">
            <a:extLst>
              <a:ext uri="{FF2B5EF4-FFF2-40B4-BE49-F238E27FC236}">
                <a16:creationId xmlns:a16="http://schemas.microsoft.com/office/drawing/2014/main" id="{3750982C-5B69-45FE-992E-12BBED007E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s-IS"/>
              <a:t>Smelltu til að breyta textastílum frumgerðar</a:t>
            </a:r>
          </a:p>
        </p:txBody>
      </p:sp>
      <p:sp>
        <p:nvSpPr>
          <p:cNvPr id="5" name="Dagsetningarstaðgengill 4">
            <a:extLst>
              <a:ext uri="{FF2B5EF4-FFF2-40B4-BE49-F238E27FC236}">
                <a16:creationId xmlns:a16="http://schemas.microsoft.com/office/drawing/2014/main" id="{A4406D89-7098-47C0-8251-D56B85BFC626}"/>
              </a:ext>
            </a:extLst>
          </p:cNvPr>
          <p:cNvSpPr>
            <a:spLocks noGrp="1"/>
          </p:cNvSpPr>
          <p:nvPr>
            <p:ph type="dt" sz="half" idx="10"/>
          </p:nvPr>
        </p:nvSpPr>
        <p:spPr/>
        <p:txBody>
          <a:bodyPr/>
          <a:lstStyle/>
          <a:p>
            <a:fld id="{C576843F-3D79-4256-B4F9-9E4D2D5B21E6}" type="datetimeFigureOut">
              <a:rPr lang="is-IS" smtClean="0"/>
              <a:t>3.12.2020</a:t>
            </a:fld>
            <a:endParaRPr lang="is-IS"/>
          </a:p>
        </p:txBody>
      </p:sp>
      <p:sp>
        <p:nvSpPr>
          <p:cNvPr id="6" name="Síðufótarstaðgengill 5">
            <a:extLst>
              <a:ext uri="{FF2B5EF4-FFF2-40B4-BE49-F238E27FC236}">
                <a16:creationId xmlns:a16="http://schemas.microsoft.com/office/drawing/2014/main" id="{E1DC9CDA-6F31-4027-B04C-799F8A02FA55}"/>
              </a:ext>
            </a:extLst>
          </p:cNvPr>
          <p:cNvSpPr>
            <a:spLocks noGrp="1"/>
          </p:cNvSpPr>
          <p:nvPr>
            <p:ph type="ftr" sz="quarter" idx="11"/>
          </p:nvPr>
        </p:nvSpPr>
        <p:spPr/>
        <p:txBody>
          <a:bodyPr/>
          <a:lstStyle/>
          <a:p>
            <a:endParaRPr lang="is-IS"/>
          </a:p>
        </p:txBody>
      </p:sp>
      <p:sp>
        <p:nvSpPr>
          <p:cNvPr id="7" name="Skyggnunúmersstaðgengill 6">
            <a:extLst>
              <a:ext uri="{FF2B5EF4-FFF2-40B4-BE49-F238E27FC236}">
                <a16:creationId xmlns:a16="http://schemas.microsoft.com/office/drawing/2014/main" id="{F959FB92-A54D-4E58-90BC-F1665E236677}"/>
              </a:ext>
            </a:extLst>
          </p:cNvPr>
          <p:cNvSpPr>
            <a:spLocks noGrp="1"/>
          </p:cNvSpPr>
          <p:nvPr>
            <p:ph type="sldNum" sz="quarter" idx="12"/>
          </p:nvPr>
        </p:nvSpPr>
        <p:spPr/>
        <p:txBody>
          <a:bodyPr/>
          <a:lstStyle/>
          <a:p>
            <a:fld id="{B5BD89E9-B816-4B57-A7E1-462E6A73605C}" type="slidenum">
              <a:rPr lang="is-IS" smtClean="0"/>
              <a:t>‹#›</a:t>
            </a:fld>
            <a:endParaRPr lang="is-IS"/>
          </a:p>
        </p:txBody>
      </p:sp>
    </p:spTree>
    <p:extLst>
      <p:ext uri="{BB962C8B-B14F-4D97-AF65-F5344CB8AC3E}">
        <p14:creationId xmlns:p14="http://schemas.microsoft.com/office/powerpoint/2010/main" val="73851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ilsstaðgengill 1">
            <a:extLst>
              <a:ext uri="{FF2B5EF4-FFF2-40B4-BE49-F238E27FC236}">
                <a16:creationId xmlns:a16="http://schemas.microsoft.com/office/drawing/2014/main" id="{92BF3D86-8C51-4833-AFD6-3964F176F8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s-IS"/>
              <a:t>Smelltu til að breyta stíl aðaltitils</a:t>
            </a:r>
          </a:p>
        </p:txBody>
      </p:sp>
      <p:sp>
        <p:nvSpPr>
          <p:cNvPr id="3" name="Textastaðgengill 2">
            <a:extLst>
              <a:ext uri="{FF2B5EF4-FFF2-40B4-BE49-F238E27FC236}">
                <a16:creationId xmlns:a16="http://schemas.microsoft.com/office/drawing/2014/main" id="{1D29454B-F0BF-422A-8049-E93B1112F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4" name="Dagsetningarstaðgengill 3">
            <a:extLst>
              <a:ext uri="{FF2B5EF4-FFF2-40B4-BE49-F238E27FC236}">
                <a16:creationId xmlns:a16="http://schemas.microsoft.com/office/drawing/2014/main" id="{A631A48C-8C0B-48F0-BB62-6878F83EF0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6843F-3D79-4256-B4F9-9E4D2D5B21E6}" type="datetimeFigureOut">
              <a:rPr lang="is-IS" smtClean="0"/>
              <a:t>3.12.2020</a:t>
            </a:fld>
            <a:endParaRPr lang="is-IS"/>
          </a:p>
        </p:txBody>
      </p:sp>
      <p:sp>
        <p:nvSpPr>
          <p:cNvPr id="5" name="Síðufótarstaðgengill 4">
            <a:extLst>
              <a:ext uri="{FF2B5EF4-FFF2-40B4-BE49-F238E27FC236}">
                <a16:creationId xmlns:a16="http://schemas.microsoft.com/office/drawing/2014/main" id="{32550D97-A794-4EDA-8D77-556B278E70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kyggnunúmersstaðgengill 5">
            <a:extLst>
              <a:ext uri="{FF2B5EF4-FFF2-40B4-BE49-F238E27FC236}">
                <a16:creationId xmlns:a16="http://schemas.microsoft.com/office/drawing/2014/main" id="{A86B9993-C6B4-482C-A8D5-CAB62FD041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D89E9-B816-4B57-A7E1-462E6A73605C}" type="slidenum">
              <a:rPr lang="is-IS" smtClean="0"/>
              <a:t>‹#›</a:t>
            </a:fld>
            <a:endParaRPr lang="is-IS"/>
          </a:p>
        </p:txBody>
      </p:sp>
    </p:spTree>
    <p:extLst>
      <p:ext uri="{BB962C8B-B14F-4D97-AF65-F5344CB8AC3E}">
        <p14:creationId xmlns:p14="http://schemas.microsoft.com/office/powerpoint/2010/main" val="3059887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ill 1">
            <a:extLst>
              <a:ext uri="{FF2B5EF4-FFF2-40B4-BE49-F238E27FC236}">
                <a16:creationId xmlns:a16="http://schemas.microsoft.com/office/drawing/2014/main" id="{6E7A50BF-B401-40F4-ADF1-6E87CD4D3FF3}"/>
              </a:ext>
            </a:extLst>
          </p:cNvPr>
          <p:cNvSpPr>
            <a:spLocks noGrp="1"/>
          </p:cNvSpPr>
          <p:nvPr>
            <p:ph type="ctrTitle"/>
          </p:nvPr>
        </p:nvSpPr>
        <p:spPr>
          <a:xfrm>
            <a:off x="6590662" y="4267832"/>
            <a:ext cx="4805996" cy="1297115"/>
          </a:xfrm>
        </p:spPr>
        <p:txBody>
          <a:bodyPr anchor="t">
            <a:normAutofit/>
          </a:bodyPr>
          <a:lstStyle/>
          <a:p>
            <a:pPr algn="l"/>
            <a:r>
              <a:rPr lang="is-IS" sz="4100">
                <a:solidFill>
                  <a:srgbClr val="000000"/>
                </a:solidFill>
              </a:rPr>
              <a:t>Stytting vinnuvikunnar</a:t>
            </a:r>
          </a:p>
        </p:txBody>
      </p:sp>
      <p:sp>
        <p:nvSpPr>
          <p:cNvPr id="3" name="Undirtitill 2">
            <a:extLst>
              <a:ext uri="{FF2B5EF4-FFF2-40B4-BE49-F238E27FC236}">
                <a16:creationId xmlns:a16="http://schemas.microsoft.com/office/drawing/2014/main" id="{D37C00DE-FE94-433D-AE25-A3A83DFFA4FD}"/>
              </a:ext>
            </a:extLst>
          </p:cNvPr>
          <p:cNvSpPr>
            <a:spLocks noGrp="1"/>
          </p:cNvSpPr>
          <p:nvPr>
            <p:ph type="subTitle" idx="1"/>
          </p:nvPr>
        </p:nvSpPr>
        <p:spPr>
          <a:xfrm>
            <a:off x="6590966" y="3428999"/>
            <a:ext cx="4805691" cy="838831"/>
          </a:xfrm>
        </p:spPr>
        <p:txBody>
          <a:bodyPr anchor="b">
            <a:normAutofit/>
          </a:bodyPr>
          <a:lstStyle/>
          <a:p>
            <a:pPr algn="l"/>
            <a:r>
              <a:rPr lang="is-IS" sz="1800" dirty="0">
                <a:solidFill>
                  <a:srgbClr val="000000"/>
                </a:solidFill>
              </a:rPr>
              <a:t>Tillögur vinnutímahóps Tjarnarinnar </a:t>
            </a: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ak">
            <a:extLst>
              <a:ext uri="{FF2B5EF4-FFF2-40B4-BE49-F238E27FC236}">
                <a16:creationId xmlns:a16="http://schemas.microsoft.com/office/drawing/2014/main" id="{39B5A6D7-11A1-4E0C-BF2A-A0BCA3A3E5E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408900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ill 1">
            <a:extLst>
              <a:ext uri="{FF2B5EF4-FFF2-40B4-BE49-F238E27FC236}">
                <a16:creationId xmlns:a16="http://schemas.microsoft.com/office/drawing/2014/main" id="{C8C0DCE6-2E94-444C-A846-AEBD7A5E860F}"/>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MARKMIÐ VINNUTÍMAHÓPSINS</a:t>
            </a:r>
          </a:p>
        </p:txBody>
      </p:sp>
      <p:sp>
        <p:nvSpPr>
          <p:cNvPr id="3" name="Staðgengill efnis 2">
            <a:extLst>
              <a:ext uri="{FF2B5EF4-FFF2-40B4-BE49-F238E27FC236}">
                <a16:creationId xmlns:a16="http://schemas.microsoft.com/office/drawing/2014/main" id="{1E32677E-BA99-46D3-AF59-1B69FA67456A}"/>
              </a:ext>
            </a:extLst>
          </p:cNvPr>
          <p:cNvSpPr>
            <a:spLocks noGrp="1"/>
          </p:cNvSpPr>
          <p:nvPr>
            <p:ph idx="1"/>
          </p:nvPr>
        </p:nvSpPr>
        <p:spPr>
          <a:xfrm>
            <a:off x="1179226" y="3092970"/>
            <a:ext cx="9833548" cy="2693976"/>
          </a:xfrm>
        </p:spPr>
        <p:txBody>
          <a:bodyPr>
            <a:normAutofit/>
          </a:bodyPr>
          <a:lstStyle/>
          <a:p>
            <a:r>
              <a:rPr lang="is-I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Mikilvægt er að hafa í huga að vinnutímahópurinn þurfti að gera ráð fyrir sjónarmiðum starfsmanna og einnig að gera ráð fyrir að </a:t>
            </a:r>
            <a:r>
              <a:rPr lang="is-IS" sz="20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ekki megi skerða þjónustu </a:t>
            </a:r>
            <a:r>
              <a:rPr lang="is-I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okkar mikilvægu þjónustuþega. </a:t>
            </a:r>
          </a:p>
          <a:p>
            <a:r>
              <a:rPr lang="is-I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Síðast en ekki síst mátti tillaga okkar ekki bera með sér </a:t>
            </a:r>
            <a:r>
              <a:rPr lang="is-IS" sz="20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neinn kostnað</a:t>
            </a:r>
            <a:r>
              <a:rPr lang="is-I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p>
          <a:p>
            <a:r>
              <a:rPr lang="is-I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Sjónarmið starfsmanna voru dregin saman í könnun og á umbótafundum sem fóru fram fyrir alla starfsmenn Tjarnarinnar. </a:t>
            </a:r>
          </a:p>
          <a:p>
            <a:r>
              <a:rPr lang="is-I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Vinnutímahópur Tjarnarinnar hefur dregið saman tillögu um hvernig stytting vinuvikunnar gæti orðið að veruleika í Tjörninni.</a:t>
            </a:r>
          </a:p>
          <a:p>
            <a:pPr marL="0" indent="0">
              <a:buNone/>
            </a:pPr>
            <a:endParaRPr lang="en-US" sz="2000" dirty="0">
              <a:solidFill>
                <a:srgbClr val="000000"/>
              </a:solidFill>
            </a:endParaRPr>
          </a:p>
          <a:p>
            <a:endParaRPr lang="is-IS" sz="2000" dirty="0">
              <a:solidFill>
                <a:srgbClr val="000000"/>
              </a:solidFill>
            </a:endParaRPr>
          </a:p>
        </p:txBody>
      </p:sp>
    </p:spTree>
    <p:extLst>
      <p:ext uri="{BB962C8B-B14F-4D97-AF65-F5344CB8AC3E}">
        <p14:creationId xmlns:p14="http://schemas.microsoft.com/office/powerpoint/2010/main" val="160496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ill 1">
            <a:extLst>
              <a:ext uri="{FF2B5EF4-FFF2-40B4-BE49-F238E27FC236}">
                <a16:creationId xmlns:a16="http://schemas.microsoft.com/office/drawing/2014/main" id="{2BFFBE5A-51DF-4228-9228-CE43C1945F95}"/>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Tillaga : 	Vikulegur vinnutími verður 36 klst.</a:t>
            </a:r>
          </a:p>
        </p:txBody>
      </p:sp>
      <p:sp>
        <p:nvSpPr>
          <p:cNvPr id="3" name="Staðgengill efnis 2">
            <a:extLst>
              <a:ext uri="{FF2B5EF4-FFF2-40B4-BE49-F238E27FC236}">
                <a16:creationId xmlns:a16="http://schemas.microsoft.com/office/drawing/2014/main" id="{C838622F-BDAF-4B00-B88C-59061DDF2228}"/>
              </a:ext>
            </a:extLst>
          </p:cNvPr>
          <p:cNvSpPr>
            <a:spLocks noGrp="1"/>
          </p:cNvSpPr>
          <p:nvPr>
            <p:ph idx="1"/>
          </p:nvPr>
        </p:nvSpPr>
        <p:spPr>
          <a:xfrm>
            <a:off x="1179226" y="3092970"/>
            <a:ext cx="9833548" cy="2693976"/>
          </a:xfrm>
        </p:spPr>
        <p:txBody>
          <a:bodyPr>
            <a:normAutofit/>
          </a:bodyPr>
          <a:lstStyle/>
          <a:p>
            <a:r>
              <a:rPr lang="is-IS" sz="2000" dirty="0" err="1">
                <a:solidFill>
                  <a:srgbClr val="000000"/>
                </a:solidFill>
                <a:effectLst/>
                <a:latin typeface="Calibri" panose="020F0502020204030204" pitchFamily="34" charset="0"/>
                <a:ea typeface="Times New Roman" panose="02020603050405020304" pitchFamily="18" charset="0"/>
              </a:rPr>
              <a:t>Skv</a:t>
            </a:r>
            <a:r>
              <a:rPr lang="is-IS" sz="2000" dirty="0">
                <a:solidFill>
                  <a:srgbClr val="000000"/>
                </a:solidFill>
                <a:effectLst/>
                <a:latin typeface="Calibri" panose="020F0502020204030204" pitchFamily="34" charset="0"/>
                <a:ea typeface="Times New Roman" panose="02020603050405020304" pitchFamily="18" charset="0"/>
              </a:rPr>
              <a:t> tillögu vinnutímahóps Tjarnarinnar verður stytting vinnuvikunnar útfærð á tvo vegu. </a:t>
            </a:r>
          </a:p>
          <a:p>
            <a:r>
              <a:rPr lang="is-IS" sz="2000" dirty="0">
                <a:solidFill>
                  <a:srgbClr val="000000"/>
                </a:solidFill>
                <a:effectLst/>
                <a:latin typeface="Calibri" panose="020F0502020204030204" pitchFamily="34" charset="0"/>
                <a:ea typeface="Times New Roman" panose="02020603050405020304" pitchFamily="18" charset="0"/>
              </a:rPr>
              <a:t>Styttingin verður tekin út </a:t>
            </a:r>
            <a:r>
              <a:rPr lang="is-IS" sz="2000" b="1" u="sng" dirty="0">
                <a:solidFill>
                  <a:srgbClr val="000000"/>
                </a:solidFill>
                <a:effectLst/>
                <a:latin typeface="Calibri" panose="020F0502020204030204" pitchFamily="34" charset="0"/>
                <a:ea typeface="Times New Roman" panose="02020603050405020304" pitchFamily="18" charset="0"/>
              </a:rPr>
              <a:t>daglega</a:t>
            </a:r>
            <a:r>
              <a:rPr lang="is-IS" sz="2000" dirty="0">
                <a:solidFill>
                  <a:srgbClr val="000000"/>
                </a:solidFill>
                <a:effectLst/>
                <a:latin typeface="Calibri" panose="020F0502020204030204" pitchFamily="34" charset="0"/>
                <a:ea typeface="Times New Roman" panose="02020603050405020304" pitchFamily="18" charset="0"/>
              </a:rPr>
              <a:t> hjá hlutastarfsfólki frístundaheimila og í félagsmiðstöðinni Hofið. Er það gert í góðu samráði starfsmanns við sinn næsta yfirmann. Í sumarstarfi þarf útfærsla styttingar fyrst og fremst taka mið af þeirri þjónustu sem veita á börnum og unglingum.</a:t>
            </a:r>
          </a:p>
          <a:p>
            <a:r>
              <a:rPr lang="is-IS" sz="2000" dirty="0">
                <a:solidFill>
                  <a:srgbClr val="000000"/>
                </a:solidFill>
                <a:effectLst/>
                <a:latin typeface="Calibri" panose="020F0502020204030204" pitchFamily="34" charset="0"/>
                <a:ea typeface="Times New Roman" panose="02020603050405020304" pitchFamily="18" charset="0"/>
              </a:rPr>
              <a:t>Aðrir starfsmenn Tjarnarinnar taki styttinguna út</a:t>
            </a:r>
            <a:r>
              <a:rPr lang="is-IS" sz="2000" b="1" u="sng" dirty="0">
                <a:solidFill>
                  <a:srgbClr val="000000"/>
                </a:solidFill>
                <a:effectLst/>
                <a:latin typeface="Calibri" panose="020F0502020204030204" pitchFamily="34" charset="0"/>
                <a:ea typeface="Times New Roman" panose="02020603050405020304" pitchFamily="18" charset="0"/>
              </a:rPr>
              <a:t> vikulega</a:t>
            </a:r>
            <a:r>
              <a:rPr lang="is-IS" sz="2000" dirty="0">
                <a:solidFill>
                  <a:srgbClr val="000000"/>
                </a:solidFill>
                <a:effectLst/>
                <a:latin typeface="Calibri" panose="020F0502020204030204" pitchFamily="34" charset="0"/>
                <a:ea typeface="Times New Roman" panose="02020603050405020304" pitchFamily="18" charset="0"/>
              </a:rPr>
              <a:t>. Er það gert í góðu samráði starfsmanns við sinn næsta yfirmann. Í sumarstarfi þarf útfærsla styttingar fyrst og fremst taka mið af þeirri þjónustu sem veita á börnum og unglingum.</a:t>
            </a:r>
          </a:p>
          <a:p>
            <a:endParaRPr lang="is-IS" sz="2000" dirty="0">
              <a:solidFill>
                <a:srgbClr val="000000"/>
              </a:solidFill>
            </a:endParaRPr>
          </a:p>
          <a:p>
            <a:endParaRPr lang="is-IS" sz="2000" dirty="0">
              <a:solidFill>
                <a:srgbClr val="000000"/>
              </a:solidFill>
            </a:endParaRPr>
          </a:p>
        </p:txBody>
      </p:sp>
    </p:spTree>
    <p:extLst>
      <p:ext uri="{BB962C8B-B14F-4D97-AF65-F5344CB8AC3E}">
        <p14:creationId xmlns:p14="http://schemas.microsoft.com/office/powerpoint/2010/main" val="490265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ill 1">
            <a:extLst>
              <a:ext uri="{FF2B5EF4-FFF2-40B4-BE49-F238E27FC236}">
                <a16:creationId xmlns:a16="http://schemas.microsoft.com/office/drawing/2014/main" id="{4A03D3E3-FF45-48AE-A7C8-1662F2DB826F}"/>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Nánar um tillöguna</a:t>
            </a:r>
          </a:p>
        </p:txBody>
      </p:sp>
      <p:sp>
        <p:nvSpPr>
          <p:cNvPr id="3" name="Staðgengill efnis 2">
            <a:extLst>
              <a:ext uri="{FF2B5EF4-FFF2-40B4-BE49-F238E27FC236}">
                <a16:creationId xmlns:a16="http://schemas.microsoft.com/office/drawing/2014/main" id="{E307A73D-C84E-4E4F-B1B0-D3DFB947F853}"/>
              </a:ext>
            </a:extLst>
          </p:cNvPr>
          <p:cNvSpPr>
            <a:spLocks noGrp="1"/>
          </p:cNvSpPr>
          <p:nvPr>
            <p:ph idx="1"/>
          </p:nvPr>
        </p:nvSpPr>
        <p:spPr>
          <a:xfrm>
            <a:off x="1179226" y="3092970"/>
            <a:ext cx="9833548" cy="2693976"/>
          </a:xfrm>
        </p:spPr>
        <p:txBody>
          <a:bodyPr>
            <a:normAutofit/>
          </a:bodyPr>
          <a:lstStyle/>
          <a:p>
            <a:r>
              <a:rPr lang="is-I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Hlutastarfsmenn í barnastarfi / Hofið :</a:t>
            </a:r>
            <a:r>
              <a:rPr lang="is-I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Dagleg stytting (starfsmenn fara fyrr heim eða mæta seinna miðað við hlutfallið sem að þeir eru í). Í sumarstarfi þarf útfærsla styttingar fyrst og fremst taka mið af þeirri þjónustu sem veita á börnum og unglingum.</a:t>
            </a:r>
          </a:p>
          <a:p>
            <a:r>
              <a:rPr lang="is-I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Stjórnendur í barnastarfi:</a:t>
            </a:r>
            <a:r>
              <a:rPr lang="is-I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Vikuleg stytting (forstöðumaður, aðstoðarforstöðumaður og frístundafræðingur skiptast á að taka frí hálfan vinnudag) Í sumarstarfi þarf útfærsla styttingar fyrst og fremst taka mið af þeirri þjónustu sem veita á börnum og unglingum.</a:t>
            </a:r>
          </a:p>
          <a:p>
            <a:r>
              <a:rPr lang="is-I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Stjórnendur og hlutastarfsmenn í unglingastarfi:</a:t>
            </a:r>
            <a:r>
              <a:rPr lang="is-I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Vikuleg stytting (Starfsmaður í samráði við yfirmann finna heppilegasta tímann miðað við þarfir starfsstaðarins og starfsmanns. Niðurstöður verða færðar inn í vaktatöflu og vaktarúllu. Um er að ræða vikulega styttingu en í einhverjum tilfellum verður styttingin tekin út á tveimur eða fleiri dögum hjá starfsfólki. Í sumarstarfi þarf útfærsla styttingar fyrst og fremst taka mið af þeirri þjónustu sem veita á börnum og unglingum.</a:t>
            </a:r>
          </a:p>
          <a:p>
            <a:r>
              <a:rPr lang="is-I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Starfsfólk á skrifstofu:</a:t>
            </a:r>
            <a:r>
              <a:rPr lang="is-I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Vikuleg stytting (framkvæmdarstjóri, fjármálastjóri og deildastjórar skiptast á að taka frí hálfan vinnudag í viku þannig alltaf séu a.m.k. tveir í vinnu)</a:t>
            </a:r>
          </a:p>
          <a:p>
            <a:endParaRPr lang="is-IS" sz="1400" dirty="0">
              <a:solidFill>
                <a:srgbClr val="000000"/>
              </a:solidFill>
            </a:endParaRPr>
          </a:p>
        </p:txBody>
      </p:sp>
    </p:spTree>
    <p:extLst>
      <p:ext uri="{BB962C8B-B14F-4D97-AF65-F5344CB8AC3E}">
        <p14:creationId xmlns:p14="http://schemas.microsoft.com/office/powerpoint/2010/main" val="651331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ill 1">
            <a:extLst>
              <a:ext uri="{FF2B5EF4-FFF2-40B4-BE49-F238E27FC236}">
                <a16:creationId xmlns:a16="http://schemas.microsoft.com/office/drawing/2014/main" id="{DC136A0C-4CB4-4DE0-A334-5C41A80B6721}"/>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Áhrif </a:t>
            </a:r>
          </a:p>
        </p:txBody>
      </p:sp>
      <p:sp>
        <p:nvSpPr>
          <p:cNvPr id="3" name="Staðgengill efnis 2">
            <a:extLst>
              <a:ext uri="{FF2B5EF4-FFF2-40B4-BE49-F238E27FC236}">
                <a16:creationId xmlns:a16="http://schemas.microsoft.com/office/drawing/2014/main" id="{9AFC3F72-FEDD-40E6-AC99-E73071BB295F}"/>
              </a:ext>
            </a:extLst>
          </p:cNvPr>
          <p:cNvSpPr>
            <a:spLocks noGrp="1"/>
          </p:cNvSpPr>
          <p:nvPr>
            <p:ph idx="1"/>
          </p:nvPr>
        </p:nvSpPr>
        <p:spPr>
          <a:xfrm>
            <a:off x="1179226" y="3092970"/>
            <a:ext cx="9833548" cy="2693976"/>
          </a:xfrm>
        </p:spPr>
        <p:txBody>
          <a:bodyPr>
            <a:normAutofit fontScale="92500" lnSpcReduction="10000"/>
          </a:bodyPr>
          <a:lstStyle/>
          <a:p>
            <a:r>
              <a:rPr lang="is-IS" sz="1400" dirty="0">
                <a:solidFill>
                  <a:srgbClr val="000000"/>
                </a:solidFill>
              </a:rPr>
              <a:t>Til að ná fram hámarks styttingu veður grein 3.1 um matar- og kaffitíma á dagvinnutímabili óvirk.</a:t>
            </a:r>
          </a:p>
          <a:p>
            <a:r>
              <a:rPr lang="is-IS" sz="1400" dirty="0">
                <a:solidFill>
                  <a:srgbClr val="000000"/>
                </a:solidFill>
              </a:rPr>
              <a:t>Hlé verða aðlöguð að styttingu, fyrirliggjandi verkefnum og starfsemi starfsstaðar en tryggt verði að tími gefist til  matar- og hvíldarhléa yfir vinnudaginn. Tryggja skal 15 mínútur á dag til að nærast hjá þeim sem vinna 6 klst. eða meira. </a:t>
            </a:r>
          </a:p>
          <a:p>
            <a:r>
              <a:rPr lang="is-IS" sz="1400" dirty="0">
                <a:solidFill>
                  <a:srgbClr val="000000"/>
                </a:solidFill>
              </a:rPr>
              <a:t>„Skrepp“ verði í lágmarki og starfsfólk sinni þeim erindum í frítíma eftir að vinnutíminn hefur verið styttur.</a:t>
            </a:r>
          </a:p>
          <a:p>
            <a:r>
              <a:rPr lang="is-IS" sz="1400" dirty="0">
                <a:solidFill>
                  <a:srgbClr val="000000"/>
                </a:solidFill>
              </a:rPr>
              <a:t>Ef því verður ekki við komið er það stefna Reykjavíkurborgar að starfsfólk geti sinnt persónulegum erindum, svo sem vegna jarðarfara og ferða til læknis og annars sem til þess má jafna, eftir því sem aðstæður á starfsstað leyfa. Í slíkum tilvikum skal starfsmaður ætíð ráðfæra sig við sinn yfirmann.</a:t>
            </a:r>
          </a:p>
          <a:p>
            <a:r>
              <a:rPr lang="is-IS" sz="1400" dirty="0">
                <a:solidFill>
                  <a:srgbClr val="000000"/>
                </a:solidFill>
              </a:rPr>
              <a:t>Stytting vinnuvikunnar  hefur ekki áhrif á ávinnslu annarra réttinda þ.e. orlof eða veikindi.  Starfsfólk fær því styttinguna ekki bætta vegna veikindafjarveru, orlofs, annara leyfa eða frídaga (rauðir dagar). </a:t>
            </a:r>
          </a:p>
          <a:p>
            <a:r>
              <a:rPr lang="is-IS" sz="1400" b="1" dirty="0">
                <a:solidFill>
                  <a:srgbClr val="000000"/>
                </a:solidFill>
              </a:rPr>
              <a:t>Stytting vinnuvikunnar hefur ekki áhrif á tímavinnustarfsmenn – Starfsmenn sem eru í minna en 20% starfi. Taka ekki þátt í kosningu</a:t>
            </a:r>
          </a:p>
          <a:p>
            <a:r>
              <a:rPr lang="is-IS" sz="1400" b="1" dirty="0">
                <a:solidFill>
                  <a:srgbClr val="000000"/>
                </a:solidFill>
              </a:rPr>
              <a:t>Allir starfsmenn halda þeim réttindum sem þeir hafa í dag.</a:t>
            </a:r>
          </a:p>
          <a:p>
            <a:pPr marL="0" indent="0">
              <a:buNone/>
            </a:pPr>
            <a:endParaRPr lang="is-IS" sz="1400" dirty="0">
              <a:solidFill>
                <a:srgbClr val="000000"/>
              </a:solidFill>
            </a:endParaRPr>
          </a:p>
          <a:p>
            <a:endParaRPr lang="is-IS" sz="1400" dirty="0">
              <a:solidFill>
                <a:srgbClr val="000000"/>
              </a:solidFill>
            </a:endParaRPr>
          </a:p>
          <a:p>
            <a:endParaRPr lang="is-IS" sz="1400" dirty="0">
              <a:solidFill>
                <a:srgbClr val="000000"/>
              </a:solidFill>
            </a:endParaRPr>
          </a:p>
          <a:p>
            <a:pPr marL="0" indent="0">
              <a:buNone/>
            </a:pPr>
            <a:endParaRPr lang="is-IS" sz="1400" dirty="0">
              <a:solidFill>
                <a:srgbClr val="000000"/>
              </a:solidFill>
            </a:endParaRPr>
          </a:p>
        </p:txBody>
      </p:sp>
    </p:spTree>
    <p:extLst>
      <p:ext uri="{BB962C8B-B14F-4D97-AF65-F5344CB8AC3E}">
        <p14:creationId xmlns:p14="http://schemas.microsoft.com/office/powerpoint/2010/main" val="58578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ill 1">
            <a:extLst>
              <a:ext uri="{FF2B5EF4-FFF2-40B4-BE49-F238E27FC236}">
                <a16:creationId xmlns:a16="http://schemas.microsoft.com/office/drawing/2014/main" id="{E0FFA7A2-06A0-42C1-B46C-46CD3D814269}"/>
              </a:ext>
            </a:extLst>
          </p:cNvPr>
          <p:cNvSpPr>
            <a:spLocks noGrp="1"/>
          </p:cNvSpPr>
          <p:nvPr>
            <p:ph type="title"/>
          </p:nvPr>
        </p:nvSpPr>
        <p:spPr>
          <a:xfrm>
            <a:off x="640079" y="2053641"/>
            <a:ext cx="3669161" cy="2760098"/>
          </a:xfrm>
        </p:spPr>
        <p:txBody>
          <a:bodyPr>
            <a:normAutofit/>
          </a:bodyPr>
          <a:lstStyle/>
          <a:p>
            <a:r>
              <a:rPr lang="is-IS">
                <a:solidFill>
                  <a:srgbClr val="FFFFFF"/>
                </a:solidFill>
              </a:rPr>
              <a:t>Umbætur</a:t>
            </a:r>
          </a:p>
        </p:txBody>
      </p:sp>
      <p:sp>
        <p:nvSpPr>
          <p:cNvPr id="3" name="Staðgengill efnis 2">
            <a:extLst>
              <a:ext uri="{FF2B5EF4-FFF2-40B4-BE49-F238E27FC236}">
                <a16:creationId xmlns:a16="http://schemas.microsoft.com/office/drawing/2014/main" id="{5C3D6CEC-47E8-4840-9B8C-DCB3827E3D79}"/>
              </a:ext>
            </a:extLst>
          </p:cNvPr>
          <p:cNvSpPr>
            <a:spLocks noGrp="1"/>
          </p:cNvSpPr>
          <p:nvPr>
            <p:ph idx="1"/>
          </p:nvPr>
        </p:nvSpPr>
        <p:spPr>
          <a:xfrm>
            <a:off x="6090574" y="801866"/>
            <a:ext cx="5306084" cy="5230634"/>
          </a:xfrm>
        </p:spPr>
        <p:txBody>
          <a:bodyPr anchor="ctr">
            <a:normAutofit/>
          </a:bodyPr>
          <a:lstStyle/>
          <a:p>
            <a:r>
              <a:rPr lang="is-IS" sz="2400" dirty="0">
                <a:solidFill>
                  <a:srgbClr val="000000"/>
                </a:solidFill>
              </a:rPr>
              <a:t>Betri nýting á vinnutíma </a:t>
            </a:r>
          </a:p>
          <a:p>
            <a:r>
              <a:rPr lang="is-IS" sz="2400" dirty="0">
                <a:solidFill>
                  <a:srgbClr val="000000"/>
                </a:solidFill>
              </a:rPr>
              <a:t>Betri tímastjórnun </a:t>
            </a:r>
          </a:p>
          <a:p>
            <a:r>
              <a:rPr lang="is-IS" sz="2400" dirty="0">
                <a:solidFill>
                  <a:srgbClr val="000000"/>
                </a:solidFill>
              </a:rPr>
              <a:t>Minna „skrepp“</a:t>
            </a:r>
          </a:p>
          <a:p>
            <a:r>
              <a:rPr lang="is-IS" sz="2400" dirty="0">
                <a:solidFill>
                  <a:srgbClr val="000000"/>
                </a:solidFill>
              </a:rPr>
              <a:t>Markvissari fundir </a:t>
            </a:r>
          </a:p>
          <a:p>
            <a:r>
              <a:rPr lang="is-IS" sz="2400" dirty="0">
                <a:solidFill>
                  <a:srgbClr val="000000"/>
                </a:solidFill>
              </a:rPr>
              <a:t>Nota </a:t>
            </a:r>
            <a:r>
              <a:rPr lang="is-IS" sz="2400" dirty="0" err="1">
                <a:solidFill>
                  <a:srgbClr val="000000"/>
                </a:solidFill>
              </a:rPr>
              <a:t>fjarfundi</a:t>
            </a:r>
            <a:r>
              <a:rPr lang="is-IS" sz="2400" dirty="0">
                <a:solidFill>
                  <a:srgbClr val="000000"/>
                </a:solidFill>
              </a:rPr>
              <a:t> eftir </a:t>
            </a:r>
            <a:r>
              <a:rPr lang="is-IS" sz="2400" dirty="0" err="1">
                <a:solidFill>
                  <a:srgbClr val="000000"/>
                </a:solidFill>
              </a:rPr>
              <a:t>Covid</a:t>
            </a:r>
            <a:r>
              <a:rPr lang="is-IS" sz="2400" dirty="0">
                <a:solidFill>
                  <a:srgbClr val="000000"/>
                </a:solidFill>
              </a:rPr>
              <a:t> til að spara ferðatíma</a:t>
            </a:r>
          </a:p>
          <a:p>
            <a:r>
              <a:rPr lang="is-IS" sz="2400" dirty="0">
                <a:solidFill>
                  <a:srgbClr val="000000"/>
                </a:solidFill>
              </a:rPr>
              <a:t>Betra skipulag</a:t>
            </a:r>
          </a:p>
          <a:p>
            <a:r>
              <a:rPr lang="is-IS" sz="2400" dirty="0">
                <a:solidFill>
                  <a:srgbClr val="000000"/>
                </a:solidFill>
              </a:rPr>
              <a:t>Skýrari verkaskipting</a:t>
            </a:r>
          </a:p>
          <a:p>
            <a:endParaRPr lang="is-IS" sz="2400" dirty="0">
              <a:solidFill>
                <a:srgbClr val="000000"/>
              </a:solidFill>
            </a:endParaRPr>
          </a:p>
        </p:txBody>
      </p:sp>
    </p:spTree>
    <p:extLst>
      <p:ext uri="{BB962C8B-B14F-4D97-AF65-F5344CB8AC3E}">
        <p14:creationId xmlns:p14="http://schemas.microsoft.com/office/powerpoint/2010/main" val="2570935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ill 1">
            <a:extLst>
              <a:ext uri="{FF2B5EF4-FFF2-40B4-BE49-F238E27FC236}">
                <a16:creationId xmlns:a16="http://schemas.microsoft.com/office/drawing/2014/main" id="{96708E0C-9294-4372-AB56-306AF5DB1BA3}"/>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Atkvæðagreiðsla </a:t>
            </a:r>
            <a:br>
              <a:rPr lang="is-IS" sz="4000">
                <a:solidFill>
                  <a:srgbClr val="FFFFFF"/>
                </a:solidFill>
              </a:rPr>
            </a:br>
            <a:endParaRPr lang="is-IS" sz="4000">
              <a:solidFill>
                <a:srgbClr val="FFFFFF"/>
              </a:solidFill>
            </a:endParaRPr>
          </a:p>
        </p:txBody>
      </p:sp>
      <p:sp>
        <p:nvSpPr>
          <p:cNvPr id="3" name="Staðgengill efnis 2">
            <a:extLst>
              <a:ext uri="{FF2B5EF4-FFF2-40B4-BE49-F238E27FC236}">
                <a16:creationId xmlns:a16="http://schemas.microsoft.com/office/drawing/2014/main" id="{2B216098-3B4B-46D6-AAB4-CE64DD261818}"/>
              </a:ext>
            </a:extLst>
          </p:cNvPr>
          <p:cNvSpPr>
            <a:spLocks noGrp="1"/>
          </p:cNvSpPr>
          <p:nvPr>
            <p:ph idx="1"/>
          </p:nvPr>
        </p:nvSpPr>
        <p:spPr>
          <a:xfrm>
            <a:off x="1179226" y="3092970"/>
            <a:ext cx="9833548" cy="2693976"/>
          </a:xfrm>
        </p:spPr>
        <p:txBody>
          <a:bodyPr>
            <a:normAutofit/>
          </a:bodyPr>
          <a:lstStyle/>
          <a:p>
            <a:r>
              <a:rPr lang="is-IS" sz="1900" dirty="0">
                <a:solidFill>
                  <a:srgbClr val="000000"/>
                </a:solidFill>
              </a:rPr>
              <a:t>Starfsfólk og stjórnendur greiða atkvæði um tillögu/r um styttingu. </a:t>
            </a:r>
          </a:p>
          <a:p>
            <a:r>
              <a:rPr lang="is-IS" sz="1900" dirty="0">
                <a:solidFill>
                  <a:srgbClr val="000000"/>
                </a:solidFill>
              </a:rPr>
              <a:t>Að minnsta kosti helmingur starfsfólks þarf að taka þátt í atkvæðagreiðslu til að teljist gild.</a:t>
            </a:r>
          </a:p>
          <a:p>
            <a:r>
              <a:rPr lang="is-IS" sz="1900" dirty="0">
                <a:solidFill>
                  <a:srgbClr val="000000"/>
                </a:solidFill>
              </a:rPr>
              <a:t>Meirihluti starfsfólks sem greiðir atkvæði þarf að samþykkja tillögu til að hún teljist samþykkt.</a:t>
            </a:r>
          </a:p>
          <a:p>
            <a:r>
              <a:rPr lang="is-IS" sz="1900" dirty="0">
                <a:solidFill>
                  <a:srgbClr val="000000"/>
                </a:solidFill>
              </a:rPr>
              <a:t>Atkvæðagreiðsla stendur yfir frá 7 til 10 desember þannig að öllu starfsfólki gefist svigrúm til að greiða atkvæði.</a:t>
            </a:r>
          </a:p>
          <a:p>
            <a:r>
              <a:rPr lang="is-IS" sz="1900" dirty="0">
                <a:solidFill>
                  <a:srgbClr val="000000"/>
                </a:solidFill>
              </a:rPr>
              <a:t>Náist ekki samkomulag um breytt skipulag vinnutíma og tillaga um styttingu er felld þá styttist vinnutími starfsfólks sem nemur 13 mínútum á dag eða 65 mínútum á viku (100% starf)</a:t>
            </a:r>
          </a:p>
          <a:p>
            <a:endParaRPr lang="is-IS" sz="1900" dirty="0">
              <a:solidFill>
                <a:srgbClr val="000000"/>
              </a:solidFill>
            </a:endParaRPr>
          </a:p>
          <a:p>
            <a:endParaRPr lang="is-IS" sz="1900" dirty="0">
              <a:solidFill>
                <a:srgbClr val="000000"/>
              </a:solidFill>
            </a:endParaRPr>
          </a:p>
        </p:txBody>
      </p:sp>
    </p:spTree>
    <p:extLst>
      <p:ext uri="{BB962C8B-B14F-4D97-AF65-F5344CB8AC3E}">
        <p14:creationId xmlns:p14="http://schemas.microsoft.com/office/powerpoint/2010/main" val="258773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ill 1">
            <a:extLst>
              <a:ext uri="{FF2B5EF4-FFF2-40B4-BE49-F238E27FC236}">
                <a16:creationId xmlns:a16="http://schemas.microsoft.com/office/drawing/2014/main" id="{2496AE99-2A66-4EC8-A794-F21844DF7038}"/>
              </a:ext>
            </a:extLst>
          </p:cNvPr>
          <p:cNvSpPr>
            <a:spLocks noGrp="1"/>
          </p:cNvSpPr>
          <p:nvPr>
            <p:ph type="title"/>
          </p:nvPr>
        </p:nvSpPr>
        <p:spPr>
          <a:xfrm>
            <a:off x="1179226" y="826680"/>
            <a:ext cx="9833548" cy="1325563"/>
          </a:xfrm>
        </p:spPr>
        <p:txBody>
          <a:bodyPr>
            <a:normAutofit/>
          </a:bodyPr>
          <a:lstStyle/>
          <a:p>
            <a:pPr algn="ctr"/>
            <a:r>
              <a:rPr lang="is-IS" sz="4000">
                <a:solidFill>
                  <a:srgbClr val="FFFFFF"/>
                </a:solidFill>
              </a:rPr>
              <a:t>Atkvæðagreiðsla</a:t>
            </a:r>
          </a:p>
        </p:txBody>
      </p:sp>
      <p:sp>
        <p:nvSpPr>
          <p:cNvPr id="3" name="Staðgengill efnis 2">
            <a:extLst>
              <a:ext uri="{FF2B5EF4-FFF2-40B4-BE49-F238E27FC236}">
                <a16:creationId xmlns:a16="http://schemas.microsoft.com/office/drawing/2014/main" id="{CF8725B6-1A4A-49DB-B20E-E99895F546C4}"/>
              </a:ext>
            </a:extLst>
          </p:cNvPr>
          <p:cNvSpPr>
            <a:spLocks noGrp="1"/>
          </p:cNvSpPr>
          <p:nvPr>
            <p:ph idx="1"/>
          </p:nvPr>
        </p:nvSpPr>
        <p:spPr>
          <a:xfrm>
            <a:off x="1179226" y="3092970"/>
            <a:ext cx="9833548" cy="2693976"/>
          </a:xfrm>
        </p:spPr>
        <p:txBody>
          <a:bodyPr>
            <a:normAutofit/>
          </a:bodyPr>
          <a:lstStyle/>
          <a:p>
            <a:r>
              <a:rPr lang="is-IS" sz="2000" dirty="0">
                <a:solidFill>
                  <a:srgbClr val="000000"/>
                </a:solidFill>
              </a:rPr>
              <a:t>Allir forstöðumenn fá afhenta kjörseðla og kjörkassa. </a:t>
            </a:r>
          </a:p>
          <a:p>
            <a:r>
              <a:rPr lang="is-IS" sz="2000" dirty="0">
                <a:solidFill>
                  <a:srgbClr val="000000"/>
                </a:solidFill>
              </a:rPr>
              <a:t>Forstöðumenn sjá til þess að starfsmönnum gefst tækifæri til þess að kjósa. </a:t>
            </a:r>
          </a:p>
          <a:p>
            <a:r>
              <a:rPr lang="is-IS" sz="2000" dirty="0">
                <a:solidFill>
                  <a:srgbClr val="000000"/>
                </a:solidFill>
              </a:rPr>
              <a:t>Kosningin er leynileg. </a:t>
            </a:r>
          </a:p>
          <a:p>
            <a:r>
              <a:rPr lang="is-IS" sz="2000" dirty="0">
                <a:solidFill>
                  <a:srgbClr val="000000"/>
                </a:solidFill>
              </a:rPr>
              <a:t>Föstudaginn 11 desember þurfa kjörkassarnir að skila sér í Tjörnina.</a:t>
            </a:r>
          </a:p>
          <a:p>
            <a:r>
              <a:rPr lang="is-IS" sz="2000" dirty="0">
                <a:solidFill>
                  <a:srgbClr val="000000"/>
                </a:solidFill>
              </a:rPr>
              <a:t>Tilkynnt um niðurstöðu kosningar í lok vinnudags 11 desember.  </a:t>
            </a:r>
          </a:p>
          <a:p>
            <a:endParaRPr lang="is-IS" sz="2000" dirty="0">
              <a:solidFill>
                <a:srgbClr val="000000"/>
              </a:solidFill>
            </a:endParaRPr>
          </a:p>
        </p:txBody>
      </p:sp>
    </p:spTree>
    <p:extLst>
      <p:ext uri="{BB962C8B-B14F-4D97-AF65-F5344CB8AC3E}">
        <p14:creationId xmlns:p14="http://schemas.microsoft.com/office/powerpoint/2010/main" val="1552989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ill 1">
            <a:extLst>
              <a:ext uri="{FF2B5EF4-FFF2-40B4-BE49-F238E27FC236}">
                <a16:creationId xmlns:a16="http://schemas.microsoft.com/office/drawing/2014/main" id="{EB664BC5-2E9A-454D-9EEE-83EDC6530BC5}"/>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2800">
                <a:solidFill>
                  <a:srgbClr val="FFFFFF"/>
                </a:solidFill>
              </a:rPr>
              <a:t>Atkvæðaseðillinn</a:t>
            </a:r>
          </a:p>
        </p:txBody>
      </p:sp>
      <p:sp>
        <p:nvSpPr>
          <p:cNvPr id="2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taðgengill efnis 4">
            <a:extLst>
              <a:ext uri="{FF2B5EF4-FFF2-40B4-BE49-F238E27FC236}">
                <a16:creationId xmlns:a16="http://schemas.microsoft.com/office/drawing/2014/main" id="{90702F2F-A393-40C8-BCD0-4383A423823E}"/>
              </a:ext>
            </a:extLst>
          </p:cNvPr>
          <p:cNvPicPr>
            <a:picLocks noGrp="1" noChangeAspect="1"/>
          </p:cNvPicPr>
          <p:nvPr>
            <p:ph idx="1"/>
          </p:nvPr>
        </p:nvPicPr>
        <p:blipFill rotWithShape="1">
          <a:blip r:embed="rId3"/>
          <a:srcRect b="11967"/>
          <a:stretch/>
        </p:blipFill>
        <p:spPr>
          <a:xfrm>
            <a:off x="976251" y="942538"/>
            <a:ext cx="7163222" cy="4808332"/>
          </a:xfrm>
          <a:prstGeom prst="rect">
            <a:avLst/>
          </a:prstGeom>
          <a:effectLst/>
        </p:spPr>
      </p:pic>
    </p:spTree>
    <p:extLst>
      <p:ext uri="{BB962C8B-B14F-4D97-AF65-F5344CB8AC3E}">
        <p14:creationId xmlns:p14="http://schemas.microsoft.com/office/powerpoint/2010/main" val="2420742240"/>
      </p:ext>
    </p:extLst>
  </p:cSld>
  <p:clrMapOvr>
    <a:masterClrMapping/>
  </p:clrMapOvr>
</p:sld>
</file>

<file path=ppt/theme/theme1.xml><?xml version="1.0" encoding="utf-8"?>
<a:theme xmlns:a="http://schemas.openxmlformats.org/drawingml/2006/main" name="Office-þ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þ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773</Words>
  <Application>Microsoft Office PowerPoint</Application>
  <PresentationFormat>Víðskjár</PresentationFormat>
  <Paragraphs>56</Paragraphs>
  <Slides>9</Slides>
  <Notes>9</Notes>
  <HiddenSlides>0</HiddenSlides>
  <MMClips>0</MMClips>
  <ScaleCrop>false</ScaleCrop>
  <HeadingPairs>
    <vt:vector size="6" baseType="variant">
      <vt:variant>
        <vt:lpstr>Notaðar leturgerðir</vt:lpstr>
      </vt:variant>
      <vt:variant>
        <vt:i4>3</vt:i4>
      </vt:variant>
      <vt:variant>
        <vt:lpstr>Þema</vt:lpstr>
      </vt:variant>
      <vt:variant>
        <vt:i4>1</vt:i4>
      </vt:variant>
      <vt:variant>
        <vt:lpstr>Skyggnutitlar</vt:lpstr>
      </vt:variant>
      <vt:variant>
        <vt:i4>9</vt:i4>
      </vt:variant>
    </vt:vector>
  </HeadingPairs>
  <TitlesOfParts>
    <vt:vector size="13" baseType="lpstr">
      <vt:lpstr>Arial</vt:lpstr>
      <vt:lpstr>Calibri</vt:lpstr>
      <vt:lpstr>Calibri Light</vt:lpstr>
      <vt:lpstr>Office-þema</vt:lpstr>
      <vt:lpstr>Stytting vinnuvikunnar</vt:lpstr>
      <vt:lpstr>MARKMIÐ VINNUTÍMAHÓPSINS</vt:lpstr>
      <vt:lpstr>Tillaga :  Vikulegur vinnutími verður 36 klst.</vt:lpstr>
      <vt:lpstr>Nánar um tillöguna</vt:lpstr>
      <vt:lpstr>Áhrif </vt:lpstr>
      <vt:lpstr>Umbætur</vt:lpstr>
      <vt:lpstr>Atkvæðagreiðsla  </vt:lpstr>
      <vt:lpstr>Atkvæðagreiðsla</vt:lpstr>
      <vt:lpstr>Atkvæðaseðillinn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Stytting vinnuvikunnar</dc:title>
  <dc:creator>Gunnar Hrafn Arnarsson</dc:creator>
  <cp:lastModifiedBy>Gunnar Hrafn Arnarsson</cp:lastModifiedBy>
  <cp:revision>5</cp:revision>
  <cp:lastPrinted>2020-12-03T08:48:29Z</cp:lastPrinted>
  <dcterms:created xsi:type="dcterms:W3CDTF">2020-12-02T13:33:51Z</dcterms:created>
  <dcterms:modified xsi:type="dcterms:W3CDTF">2020-12-03T09:56:57Z</dcterms:modified>
</cp:coreProperties>
</file>